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68" r:id="rId2"/>
  </p:sldMasterIdLst>
  <p:notesMasterIdLst>
    <p:notesMasterId r:id="rId53"/>
  </p:notesMasterIdLst>
  <p:handoutMasterIdLst>
    <p:handoutMasterId r:id="rId54"/>
  </p:handoutMasterIdLst>
  <p:sldIdLst>
    <p:sldId id="257" r:id="rId3"/>
    <p:sldId id="308" r:id="rId4"/>
    <p:sldId id="259" r:id="rId5"/>
    <p:sldId id="262" r:id="rId6"/>
    <p:sldId id="263" r:id="rId7"/>
    <p:sldId id="288" r:id="rId8"/>
    <p:sldId id="265" r:id="rId9"/>
    <p:sldId id="289" r:id="rId10"/>
    <p:sldId id="297" r:id="rId11"/>
    <p:sldId id="298" r:id="rId12"/>
    <p:sldId id="299" r:id="rId13"/>
    <p:sldId id="315" r:id="rId14"/>
    <p:sldId id="316" r:id="rId15"/>
    <p:sldId id="319" r:id="rId16"/>
    <p:sldId id="318" r:id="rId17"/>
    <p:sldId id="317" r:id="rId18"/>
    <p:sldId id="320" r:id="rId19"/>
    <p:sldId id="322" r:id="rId20"/>
    <p:sldId id="323" r:id="rId21"/>
    <p:sldId id="271" r:id="rId22"/>
    <p:sldId id="304" r:id="rId23"/>
    <p:sldId id="324" r:id="rId24"/>
    <p:sldId id="325" r:id="rId25"/>
    <p:sldId id="328" r:id="rId26"/>
    <p:sldId id="329" r:id="rId27"/>
    <p:sldId id="301" r:id="rId28"/>
    <p:sldId id="321" r:id="rId29"/>
    <p:sldId id="326" r:id="rId30"/>
    <p:sldId id="327" r:id="rId31"/>
    <p:sldId id="272" r:id="rId32"/>
    <p:sldId id="266" r:id="rId33"/>
    <p:sldId id="269" r:id="rId34"/>
    <p:sldId id="267" r:id="rId35"/>
    <p:sldId id="268" r:id="rId36"/>
    <p:sldId id="302" r:id="rId37"/>
    <p:sldId id="273" r:id="rId38"/>
    <p:sldId id="309" r:id="rId39"/>
    <p:sldId id="276" r:id="rId40"/>
    <p:sldId id="290" r:id="rId41"/>
    <p:sldId id="314" r:id="rId42"/>
    <p:sldId id="313" r:id="rId43"/>
    <p:sldId id="312" r:id="rId44"/>
    <p:sldId id="278" r:id="rId45"/>
    <p:sldId id="279" r:id="rId46"/>
    <p:sldId id="281" r:id="rId47"/>
    <p:sldId id="282" r:id="rId48"/>
    <p:sldId id="283" r:id="rId49"/>
    <p:sldId id="285" r:id="rId50"/>
    <p:sldId id="305" r:id="rId51"/>
    <p:sldId id="303" r:id="rId52"/>
  </p:sldIdLst>
  <p:sldSz cx="9144000" cy="6858000" type="screen4x3"/>
  <p:notesSz cx="6858000" cy="1114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AB82"/>
    <a:srgbClr val="3EAD81"/>
    <a:srgbClr val="46B8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2456BA-0484-6B91-F740-C9F56DC15D7F}" v="4084" dt="2025-09-08T13:26:48.1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38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8A58F37-69F3-4535-A28A-FE48EF4FEEA3}" type="datetimeFigureOut">
              <a:rPr lang="en-US" smtClean="0"/>
              <a:pPr/>
              <a:t>9/8/2025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B68102D-3DB5-4FC3-9B4D-159AD3E1170A}"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0987E5F-DDE8-4FBA-BB94-F81934A3304D}" type="datetimeFigureOut">
              <a:rPr lang="en-US" smtClean="0"/>
              <a:pPr/>
              <a:t>9/8/2025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F57D00A-2220-4EC9-928C-A5489F74DD9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smith-nephew.com/key-products/orthopaedic-reconstruction/legion-total-knee-syste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57D00A-2220-4EC9-928C-A5489F74DD93}" type="slidenum">
              <a:rPr lang="en-US" smtClean="0"/>
              <a:pPr/>
              <a:t>1</a:t>
            </a:fld>
            <a:endParaRPr lang="en-US"/>
          </a:p>
        </p:txBody>
      </p:sp>
    </p:spTree>
    <p:extLst>
      <p:ext uri="{BB962C8B-B14F-4D97-AF65-F5344CB8AC3E}">
        <p14:creationId xmlns:p14="http://schemas.microsoft.com/office/powerpoint/2010/main" val="51190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57D00A-2220-4EC9-928C-A5489F74DD93}" type="slidenum">
              <a:rPr lang="en-US" smtClean="0"/>
              <a:pPr/>
              <a:t>10</a:t>
            </a:fld>
            <a:endParaRPr lang="en-US"/>
          </a:p>
        </p:txBody>
      </p:sp>
    </p:spTree>
    <p:extLst>
      <p:ext uri="{BB962C8B-B14F-4D97-AF65-F5344CB8AC3E}">
        <p14:creationId xmlns:p14="http://schemas.microsoft.com/office/powerpoint/2010/main" val="2501349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Dr. Gerlinger uses Smith &amp; Nephew Anthology System with an R3 Cup as his implants of choice.</a:t>
            </a:r>
          </a:p>
          <a:p>
            <a:endParaRPr lang="en-US"/>
          </a:p>
          <a:p>
            <a:r>
              <a:rPr lang="en-US"/>
              <a:t>Made of titanium, ceramic/</a:t>
            </a:r>
            <a:r>
              <a:rPr lang="en-US" err="1"/>
              <a:t>oxinium</a:t>
            </a:r>
            <a:r>
              <a:rPr lang="en-US"/>
              <a:t>, and plastic liner. </a:t>
            </a:r>
            <a:endParaRPr lang="en-US">
              <a:cs typeface="Calibri"/>
            </a:endParaRPr>
          </a:p>
          <a:p>
            <a:endParaRPr lang="en-US">
              <a:cs typeface="Calibri"/>
            </a:endParaRPr>
          </a:p>
          <a:p>
            <a:r>
              <a:rPr lang="en-US" b="1">
                <a:cs typeface="Calibri"/>
              </a:rPr>
              <a:t>** HIP PRECAUTIONS **  </a:t>
            </a:r>
            <a:r>
              <a:rPr lang="en-US">
                <a:cs typeface="Calibri"/>
              </a:rPr>
              <a:t>- Important in order to avoid dislocation and allow the bone to heal into the implant.</a:t>
            </a:r>
          </a:p>
          <a:p>
            <a:r>
              <a:rPr lang="en-US" b="1">
                <a:cs typeface="Calibri"/>
              </a:rPr>
              <a:t>1. Do not bend greater than 90 degrees</a:t>
            </a:r>
          </a:p>
          <a:p>
            <a:r>
              <a:rPr lang="en-US" b="1">
                <a:cs typeface="Calibri"/>
              </a:rPr>
              <a:t>2. Do not twist your surgical leg inward</a:t>
            </a:r>
          </a:p>
          <a:p>
            <a:r>
              <a:rPr lang="en-US" b="1">
                <a:cs typeface="Calibri"/>
              </a:rPr>
              <a:t>3. Do not cross your legs</a:t>
            </a:r>
          </a:p>
        </p:txBody>
      </p:sp>
      <p:sp>
        <p:nvSpPr>
          <p:cNvPr id="4" name="Slide Number Placeholder 3"/>
          <p:cNvSpPr>
            <a:spLocks noGrp="1"/>
          </p:cNvSpPr>
          <p:nvPr>
            <p:ph type="sldNum" sz="quarter" idx="5"/>
          </p:nvPr>
        </p:nvSpPr>
        <p:spPr/>
        <p:txBody>
          <a:bodyPr/>
          <a:lstStyle/>
          <a:p>
            <a:fld id="{7F57D00A-2220-4EC9-928C-A5489F74DD93}" type="slidenum">
              <a:rPr lang="en-US" smtClean="0"/>
              <a:pPr/>
              <a:t>11</a:t>
            </a:fld>
            <a:endParaRPr lang="en-US"/>
          </a:p>
        </p:txBody>
      </p:sp>
    </p:spTree>
    <p:extLst>
      <p:ext uri="{BB962C8B-B14F-4D97-AF65-F5344CB8AC3E}">
        <p14:creationId xmlns:p14="http://schemas.microsoft.com/office/powerpoint/2010/main" val="3985838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63D6CD-4B0A-0E39-F930-034CF226FA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28B5E8-6600-A488-9F38-5DBC7C1796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1491BE-1543-0CCF-02ED-74E84AD2FA48}"/>
              </a:ext>
            </a:extLst>
          </p:cNvPr>
          <p:cNvSpPr>
            <a:spLocks noGrp="1"/>
          </p:cNvSpPr>
          <p:nvPr>
            <p:ph type="body" idx="1"/>
          </p:nvPr>
        </p:nvSpPr>
        <p:spPr/>
        <p:txBody>
          <a:bodyPr/>
          <a:lstStyle/>
          <a:p>
            <a:r>
              <a:rPr lang="en-US"/>
              <a:t>Green card in surgical folder. Reminders and encouraging tips in text form.</a:t>
            </a:r>
          </a:p>
        </p:txBody>
      </p:sp>
      <p:sp>
        <p:nvSpPr>
          <p:cNvPr id="4" name="Slide Number Placeholder 3">
            <a:extLst>
              <a:ext uri="{FF2B5EF4-FFF2-40B4-BE49-F238E27FC236}">
                <a16:creationId xmlns:a16="http://schemas.microsoft.com/office/drawing/2014/main" id="{1DBE1FA8-50C4-2202-C462-6293F023B8F5}"/>
              </a:ext>
            </a:extLst>
          </p:cNvPr>
          <p:cNvSpPr>
            <a:spLocks noGrp="1"/>
          </p:cNvSpPr>
          <p:nvPr>
            <p:ph type="sldNum" sz="quarter" idx="5"/>
          </p:nvPr>
        </p:nvSpPr>
        <p:spPr/>
        <p:txBody>
          <a:bodyPr/>
          <a:lstStyle/>
          <a:p>
            <a:fld id="{7F57D00A-2220-4EC9-928C-A5489F74DD93}" type="slidenum">
              <a:rPr lang="en-US" smtClean="0"/>
              <a:pPr/>
              <a:t>18</a:t>
            </a:fld>
            <a:endParaRPr lang="en-US"/>
          </a:p>
        </p:txBody>
      </p:sp>
    </p:spTree>
    <p:extLst>
      <p:ext uri="{BB962C8B-B14F-4D97-AF65-F5344CB8AC3E}">
        <p14:creationId xmlns:p14="http://schemas.microsoft.com/office/powerpoint/2010/main" val="4273695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748A0-A61E-D676-CA9B-26CF3892C3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795FA9-3FAF-788E-EE5A-85AB889C34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FA7CEB-E2D4-8401-673F-211D3D322A0D}"/>
              </a:ext>
            </a:extLst>
          </p:cNvPr>
          <p:cNvSpPr>
            <a:spLocks noGrp="1"/>
          </p:cNvSpPr>
          <p:nvPr>
            <p:ph type="body" idx="1"/>
          </p:nvPr>
        </p:nvSpPr>
        <p:spPr/>
        <p:txBody>
          <a:bodyPr/>
          <a:lstStyle/>
          <a:p>
            <a:r>
              <a:rPr lang="en-US">
                <a:cs typeface="Calibri"/>
              </a:rPr>
              <a:t>The perioperative care nurse will tell you the </a:t>
            </a:r>
            <a:r>
              <a:rPr lang="en-US" u="sng">
                <a:cs typeface="Calibri"/>
              </a:rPr>
              <a:t>time of your surgery</a:t>
            </a:r>
            <a:r>
              <a:rPr lang="en-US">
                <a:cs typeface="Calibri"/>
              </a:rPr>
              <a:t>, what time to arrive to the hospital, when to stop eating and drinking, and making sure you are not taking any medications on your do not take list.</a:t>
            </a:r>
          </a:p>
          <a:p>
            <a:endParaRPr lang="en-US"/>
          </a:p>
          <a:p>
            <a:r>
              <a:rPr lang="en-US"/>
              <a:t>Family is welcome in the preop holding area with you. This is where you will be prepped for surgery and meet with your surgical and anesthesia teams.</a:t>
            </a:r>
          </a:p>
          <a:p>
            <a:endParaRPr lang="en-US">
              <a:cs typeface="Calibri"/>
            </a:endParaRPr>
          </a:p>
          <a:p>
            <a:r>
              <a:rPr lang="en-US" b="1">
                <a:cs typeface="Calibri"/>
              </a:rPr>
              <a:t>Rush University Medical Center: </a:t>
            </a:r>
            <a:r>
              <a:rPr lang="en-US"/>
              <a:t>1653 W Congress Pkwy, Chicago, IL 60612</a:t>
            </a:r>
            <a:endParaRPr lang="en-US">
              <a:cs typeface="Calibri"/>
            </a:endParaRPr>
          </a:p>
          <a:p>
            <a:endParaRPr lang="en-US">
              <a:cs typeface="Calibri"/>
            </a:endParaRPr>
          </a:p>
          <a:p>
            <a:r>
              <a:rPr lang="en-US" b="1">
                <a:cs typeface="Calibri"/>
              </a:rPr>
              <a:t>Midwest </a:t>
            </a:r>
            <a:r>
              <a:rPr lang="en-US" b="1" err="1">
                <a:cs typeface="Calibri"/>
              </a:rPr>
              <a:t>Orthopaedics</a:t>
            </a:r>
            <a:r>
              <a:rPr lang="en-US" b="1">
                <a:cs typeface="Calibri"/>
              </a:rPr>
              <a:t> at Rush Oak Brook</a:t>
            </a:r>
            <a:r>
              <a:rPr lang="en-US">
                <a:cs typeface="Calibri"/>
              </a:rPr>
              <a:t>: 2011 York Road, Oak Brook, IL 60154</a:t>
            </a:r>
          </a:p>
          <a:p>
            <a:endParaRPr lang="en-US">
              <a:cs typeface="Calibri"/>
            </a:endParaRPr>
          </a:p>
          <a:p>
            <a:r>
              <a:rPr lang="en-US" b="1">
                <a:cs typeface="Calibri"/>
              </a:rPr>
              <a:t>Gold Coast Surgicenter: </a:t>
            </a:r>
            <a:r>
              <a:rPr lang="en-US"/>
              <a:t>845 N Michigan Ave #985w, Chicago, IL 60611</a:t>
            </a:r>
          </a:p>
          <a:p>
            <a:endParaRPr lang="en-US"/>
          </a:p>
          <a:p>
            <a:r>
              <a:rPr lang="en-US" b="1"/>
              <a:t>South Suburban Surgical Suites</a:t>
            </a:r>
            <a:r>
              <a:rPr lang="en-US"/>
              <a:t>:  9200 Calumet Ave Ste E-100, Munster, Indiana 46321</a:t>
            </a:r>
          </a:p>
          <a:p>
            <a:endParaRPr lang="en-US">
              <a:cs typeface="Calibri"/>
            </a:endParaRPr>
          </a:p>
        </p:txBody>
      </p:sp>
      <p:sp>
        <p:nvSpPr>
          <p:cNvPr id="4" name="Slide Number Placeholder 3">
            <a:extLst>
              <a:ext uri="{FF2B5EF4-FFF2-40B4-BE49-F238E27FC236}">
                <a16:creationId xmlns:a16="http://schemas.microsoft.com/office/drawing/2014/main" id="{91C4D4AC-494A-538D-DF21-25F755D60E90}"/>
              </a:ext>
            </a:extLst>
          </p:cNvPr>
          <p:cNvSpPr>
            <a:spLocks noGrp="1"/>
          </p:cNvSpPr>
          <p:nvPr>
            <p:ph type="sldNum" sz="quarter" idx="5"/>
          </p:nvPr>
        </p:nvSpPr>
        <p:spPr/>
        <p:txBody>
          <a:bodyPr/>
          <a:lstStyle/>
          <a:p>
            <a:fld id="{7F57D00A-2220-4EC9-928C-A5489F74DD93}" type="slidenum">
              <a:rPr lang="en-US" smtClean="0"/>
              <a:pPr/>
              <a:t>19</a:t>
            </a:fld>
            <a:endParaRPr lang="en-US"/>
          </a:p>
        </p:txBody>
      </p:sp>
    </p:spTree>
    <p:extLst>
      <p:ext uri="{BB962C8B-B14F-4D97-AF65-F5344CB8AC3E}">
        <p14:creationId xmlns:p14="http://schemas.microsoft.com/office/powerpoint/2010/main" val="449021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perioperative care nurse will tell you the </a:t>
            </a:r>
            <a:r>
              <a:rPr lang="en-US" u="sng">
                <a:cs typeface="Calibri"/>
              </a:rPr>
              <a:t>time of your surgery</a:t>
            </a:r>
            <a:r>
              <a:rPr lang="en-US">
                <a:cs typeface="Calibri"/>
              </a:rPr>
              <a:t>, what time to arrive to the hospital, when to stop eating and drinking, and making sure you are not taking any medications on your do not take list.</a:t>
            </a:r>
          </a:p>
          <a:p>
            <a:endParaRPr lang="en-US"/>
          </a:p>
          <a:p>
            <a:r>
              <a:rPr lang="en-US"/>
              <a:t>Family is welcome in the preop holding area with you. This is where you will be prepped for surgery and meet with your surgical and anesthesia teams.</a:t>
            </a:r>
          </a:p>
          <a:p>
            <a:endParaRPr lang="en-US">
              <a:cs typeface="Calibri"/>
            </a:endParaRPr>
          </a:p>
          <a:p>
            <a:r>
              <a:rPr lang="en-US" b="1">
                <a:cs typeface="Calibri"/>
              </a:rPr>
              <a:t>Rush University Medical Center: </a:t>
            </a:r>
            <a:r>
              <a:rPr lang="en-US"/>
              <a:t>1653 W Congress Pkwy, Chicago, IL 60612</a:t>
            </a:r>
            <a:endParaRPr lang="en-US">
              <a:cs typeface="Calibri"/>
            </a:endParaRPr>
          </a:p>
          <a:p>
            <a:endParaRPr lang="en-US">
              <a:cs typeface="Calibri"/>
            </a:endParaRPr>
          </a:p>
          <a:p>
            <a:r>
              <a:rPr lang="en-US" b="1">
                <a:cs typeface="Calibri"/>
              </a:rPr>
              <a:t>Midwest </a:t>
            </a:r>
            <a:r>
              <a:rPr lang="en-US" b="1" err="1">
                <a:cs typeface="Calibri"/>
              </a:rPr>
              <a:t>Orthopaedics</a:t>
            </a:r>
            <a:r>
              <a:rPr lang="en-US" b="1">
                <a:cs typeface="Calibri"/>
              </a:rPr>
              <a:t> at Rush Oak Brook</a:t>
            </a:r>
            <a:r>
              <a:rPr lang="en-US">
                <a:cs typeface="Calibri"/>
              </a:rPr>
              <a:t>: 2011 York Road, Oak Brook, IL 60154</a:t>
            </a:r>
          </a:p>
          <a:p>
            <a:endParaRPr lang="en-US">
              <a:cs typeface="Calibri"/>
            </a:endParaRPr>
          </a:p>
          <a:p>
            <a:r>
              <a:rPr lang="en-US" b="1">
                <a:cs typeface="Calibri"/>
              </a:rPr>
              <a:t>Gold Coast Surgicenter: </a:t>
            </a:r>
            <a:r>
              <a:rPr lang="en-US"/>
              <a:t>845 N Michigan Ave #985w, Chicago, IL 60611</a:t>
            </a:r>
          </a:p>
          <a:p>
            <a:endParaRPr lang="en-US"/>
          </a:p>
          <a:p>
            <a:r>
              <a:rPr lang="en-US" b="1"/>
              <a:t>South Suburban Surgical Suites</a:t>
            </a:r>
            <a:r>
              <a:rPr lang="en-US"/>
              <a:t>:  9200 Calumet Ave Ste E-100, Munster, Indiana 46321</a:t>
            </a:r>
          </a:p>
          <a:p>
            <a:endParaRPr lang="en-US">
              <a:cs typeface="Calibri"/>
            </a:endParaRPr>
          </a:p>
        </p:txBody>
      </p:sp>
      <p:sp>
        <p:nvSpPr>
          <p:cNvPr id="4" name="Slide Number Placeholder 3"/>
          <p:cNvSpPr>
            <a:spLocks noGrp="1"/>
          </p:cNvSpPr>
          <p:nvPr>
            <p:ph type="sldNum" sz="quarter" idx="5"/>
          </p:nvPr>
        </p:nvSpPr>
        <p:spPr/>
        <p:txBody>
          <a:bodyPr/>
          <a:lstStyle/>
          <a:p>
            <a:fld id="{7F57D00A-2220-4EC9-928C-A5489F74DD93}" type="slidenum">
              <a:rPr lang="en-US" smtClean="0"/>
              <a:pPr/>
              <a:t>20</a:t>
            </a:fld>
            <a:endParaRPr lang="en-US"/>
          </a:p>
        </p:txBody>
      </p:sp>
    </p:spTree>
    <p:extLst>
      <p:ext uri="{BB962C8B-B14F-4D97-AF65-F5344CB8AC3E}">
        <p14:creationId xmlns:p14="http://schemas.microsoft.com/office/powerpoint/2010/main" val="112522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7BFBD-B7E3-3256-21DE-59FE005529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1C1EFD-C321-CA27-648A-FB64744318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C39643-C068-0BD3-065E-488BC2EE5D86}"/>
              </a:ext>
            </a:extLst>
          </p:cNvPr>
          <p:cNvSpPr>
            <a:spLocks noGrp="1"/>
          </p:cNvSpPr>
          <p:nvPr>
            <p:ph type="body" idx="1"/>
          </p:nvPr>
        </p:nvSpPr>
        <p:spPr/>
        <p:txBody>
          <a:bodyPr/>
          <a:lstStyle/>
          <a:p>
            <a:r>
              <a:rPr lang="en-US"/>
              <a:t>Flyer in surgical folder with more information. Available for purchase on https://emnortho.com/ or at our DME store!</a:t>
            </a:r>
          </a:p>
        </p:txBody>
      </p:sp>
      <p:sp>
        <p:nvSpPr>
          <p:cNvPr id="4" name="Slide Number Placeholder 3">
            <a:extLst>
              <a:ext uri="{FF2B5EF4-FFF2-40B4-BE49-F238E27FC236}">
                <a16:creationId xmlns:a16="http://schemas.microsoft.com/office/drawing/2014/main" id="{198E9672-82FC-B7E9-C068-F0E1EF0D6576}"/>
              </a:ext>
            </a:extLst>
          </p:cNvPr>
          <p:cNvSpPr>
            <a:spLocks noGrp="1"/>
          </p:cNvSpPr>
          <p:nvPr>
            <p:ph type="sldNum" sz="quarter" idx="5"/>
          </p:nvPr>
        </p:nvSpPr>
        <p:spPr/>
        <p:txBody>
          <a:bodyPr/>
          <a:lstStyle/>
          <a:p>
            <a:fld id="{7F57D00A-2220-4EC9-928C-A5489F74DD93}" type="slidenum">
              <a:rPr lang="en-US" smtClean="0"/>
              <a:pPr/>
              <a:t>22</a:t>
            </a:fld>
            <a:endParaRPr lang="en-US"/>
          </a:p>
        </p:txBody>
      </p:sp>
    </p:spTree>
    <p:extLst>
      <p:ext uri="{BB962C8B-B14F-4D97-AF65-F5344CB8AC3E}">
        <p14:creationId xmlns:p14="http://schemas.microsoft.com/office/powerpoint/2010/main" val="4210396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11CFF-B02D-2D19-D6FE-71B37B7380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56753F-BF1C-3491-2E42-C21BC82485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8D8F77-0B04-FE65-41DF-6C5C92490E9D}"/>
              </a:ext>
            </a:extLst>
          </p:cNvPr>
          <p:cNvSpPr>
            <a:spLocks noGrp="1"/>
          </p:cNvSpPr>
          <p:nvPr>
            <p:ph type="body" idx="1"/>
          </p:nvPr>
        </p:nvSpPr>
        <p:spPr/>
        <p:txBody>
          <a:bodyPr/>
          <a:lstStyle/>
          <a:p>
            <a:r>
              <a:rPr lang="en-US" dirty="0"/>
              <a:t>You will receive gel ice packs after your surgery. Ice as much as you can tolerate. Always remember to put a barrier in between the ice and your skin to avoid frostbite. </a:t>
            </a:r>
          </a:p>
          <a:p>
            <a:endParaRPr lang="en-US"/>
          </a:p>
          <a:p>
            <a:r>
              <a:rPr lang="en-US" dirty="0"/>
              <a:t>Dr. Gerlinger does not require the use of cooling units post operative. Most insurance companies do not cover the cooling units and they are pricey. Research shows that those cooling units don’t do much more than a frozen bag of peas.  We know the gel ice packs work and is covered under insurance so that is why we provide these for you. </a:t>
            </a:r>
          </a:p>
          <a:p>
            <a:r>
              <a:rPr lang="en-US" dirty="0"/>
              <a:t>If interested, you may purchase a cooling unit online or at our DME store.</a:t>
            </a:r>
          </a:p>
        </p:txBody>
      </p:sp>
      <p:sp>
        <p:nvSpPr>
          <p:cNvPr id="4" name="Slide Number Placeholder 3">
            <a:extLst>
              <a:ext uri="{FF2B5EF4-FFF2-40B4-BE49-F238E27FC236}">
                <a16:creationId xmlns:a16="http://schemas.microsoft.com/office/drawing/2014/main" id="{C2ED419B-A273-2D5F-83D9-B430B6343612}"/>
              </a:ext>
            </a:extLst>
          </p:cNvPr>
          <p:cNvSpPr>
            <a:spLocks noGrp="1"/>
          </p:cNvSpPr>
          <p:nvPr>
            <p:ph type="sldNum" sz="quarter" idx="5"/>
          </p:nvPr>
        </p:nvSpPr>
        <p:spPr/>
        <p:txBody>
          <a:bodyPr/>
          <a:lstStyle/>
          <a:p>
            <a:fld id="{7F57D00A-2220-4EC9-928C-A5489F74DD93}" type="slidenum">
              <a:rPr lang="en-US" smtClean="0"/>
              <a:pPr/>
              <a:t>23</a:t>
            </a:fld>
            <a:endParaRPr lang="en-US"/>
          </a:p>
        </p:txBody>
      </p:sp>
    </p:spTree>
    <p:extLst>
      <p:ext uri="{BB962C8B-B14F-4D97-AF65-F5344CB8AC3E}">
        <p14:creationId xmlns:p14="http://schemas.microsoft.com/office/powerpoint/2010/main" val="3895354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Patients can also take whatever day of surgery PO meds they are instructed to take at this time with the </a:t>
            </a:r>
            <a:r>
              <a:rPr lang="en-US" err="1"/>
              <a:t>gatorade</a:t>
            </a:r>
            <a:r>
              <a:rPr lang="en-US"/>
              <a:t>.</a:t>
            </a:r>
          </a:p>
          <a:p>
            <a:endParaRPr lang="en-US">
              <a:cs typeface="Calibri"/>
            </a:endParaRPr>
          </a:p>
          <a:p>
            <a:r>
              <a:rPr lang="en-US">
                <a:cs typeface="Calibri"/>
              </a:rPr>
              <a:t>Benefits:</a:t>
            </a:r>
          </a:p>
          <a:p>
            <a:r>
              <a:rPr lang="en-US"/>
              <a:t>- decrease catabolic state during surgery (decrease detrimental effects of surgical stress)</a:t>
            </a:r>
          </a:p>
          <a:p>
            <a:r>
              <a:rPr lang="en-US"/>
              <a:t>- decrease insulin resistance (better glucose control)</a:t>
            </a:r>
          </a:p>
          <a:p>
            <a:r>
              <a:rPr lang="en-US"/>
              <a:t>- improve wound healing</a:t>
            </a:r>
          </a:p>
          <a:p>
            <a:r>
              <a:rPr lang="en-US"/>
              <a:t>- decrease surgical site swelling </a:t>
            </a:r>
          </a:p>
          <a:p>
            <a:r>
              <a:rPr lang="en-US"/>
              <a:t>- better patient satisfaction</a:t>
            </a:r>
          </a:p>
          <a:p>
            <a:r>
              <a:rPr lang="en-US"/>
              <a:t>- improved hemodynamic stability (both for spinal and surgical blood loss)</a:t>
            </a:r>
          </a:p>
          <a:p>
            <a:r>
              <a:rPr lang="en-US"/>
              <a:t>- perhaps even promote gastric emptying (less aspiration risk)</a:t>
            </a:r>
            <a:br>
              <a:rPr lang="en-US">
                <a:cs typeface="+mn-lt"/>
              </a:rPr>
            </a:br>
            <a:endParaRPr lang="en-US"/>
          </a:p>
          <a:p>
            <a:endParaRPr lang="en-US">
              <a:cs typeface="Calibri"/>
            </a:endParaRPr>
          </a:p>
        </p:txBody>
      </p:sp>
      <p:sp>
        <p:nvSpPr>
          <p:cNvPr id="4" name="Slide Number Placeholder 3"/>
          <p:cNvSpPr>
            <a:spLocks noGrp="1"/>
          </p:cNvSpPr>
          <p:nvPr>
            <p:ph type="sldNum" sz="quarter" idx="5"/>
          </p:nvPr>
        </p:nvSpPr>
        <p:spPr/>
        <p:txBody>
          <a:bodyPr/>
          <a:lstStyle/>
          <a:p>
            <a:fld id="{7F57D00A-2220-4EC9-928C-A5489F74DD93}" type="slidenum">
              <a:rPr lang="en-US" smtClean="0"/>
              <a:pPr/>
              <a:t>26</a:t>
            </a:fld>
            <a:endParaRPr lang="en-US"/>
          </a:p>
        </p:txBody>
      </p:sp>
    </p:spTree>
    <p:extLst>
      <p:ext uri="{BB962C8B-B14F-4D97-AF65-F5344CB8AC3E}">
        <p14:creationId xmlns:p14="http://schemas.microsoft.com/office/powerpoint/2010/main" val="2888453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0BEDC-8E62-AA12-8735-BEBD2BF721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E6A8F3-572E-B1D8-6BAC-E00A16A8A0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495924-D289-1C11-20EC-A4950860043B}"/>
              </a:ext>
            </a:extLst>
          </p:cNvPr>
          <p:cNvSpPr>
            <a:spLocks noGrp="1"/>
          </p:cNvSpPr>
          <p:nvPr>
            <p:ph type="body" idx="1"/>
          </p:nvPr>
        </p:nvSpPr>
        <p:spPr/>
        <p:txBody>
          <a:bodyPr>
            <a:normAutofit/>
          </a:bodyPr>
          <a:lstStyle/>
          <a:p>
            <a:endParaRPr lang="en-US"/>
          </a:p>
        </p:txBody>
      </p:sp>
      <p:sp>
        <p:nvSpPr>
          <p:cNvPr id="4" name="Slide Number Placeholder 3">
            <a:extLst>
              <a:ext uri="{FF2B5EF4-FFF2-40B4-BE49-F238E27FC236}">
                <a16:creationId xmlns:a16="http://schemas.microsoft.com/office/drawing/2014/main" id="{1D6034E7-0287-40E1-7EE7-BC39046C093B}"/>
              </a:ext>
            </a:extLst>
          </p:cNvPr>
          <p:cNvSpPr>
            <a:spLocks noGrp="1"/>
          </p:cNvSpPr>
          <p:nvPr>
            <p:ph type="sldNum" sz="quarter" idx="10"/>
          </p:nvPr>
        </p:nvSpPr>
        <p:spPr/>
        <p:txBody>
          <a:bodyPr/>
          <a:lstStyle/>
          <a:p>
            <a:fld id="{5D20EAF8-CFB5-428D-A4BD-2E39E3EFAC99}" type="slidenum">
              <a:rPr lang="en-US" smtClean="0"/>
              <a:pPr/>
              <a:t>29</a:t>
            </a:fld>
            <a:endParaRPr lang="en-US"/>
          </a:p>
        </p:txBody>
      </p:sp>
    </p:spTree>
    <p:extLst>
      <p:ext uri="{BB962C8B-B14F-4D97-AF65-F5344CB8AC3E}">
        <p14:creationId xmlns:p14="http://schemas.microsoft.com/office/powerpoint/2010/main" val="22315519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D20EAF8-CFB5-428D-A4BD-2E39E3EFAC99}" type="slidenum">
              <a:rPr lang="en-US" smtClean="0"/>
              <a:pPr/>
              <a:t>30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B7E65-7FAF-0B2E-E9FB-D521722B3A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00C4F6-4A18-09CF-7EB1-73E731C6B9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85B2A8-D817-91E2-D32C-44C0CA680A17}"/>
              </a:ext>
            </a:extLst>
          </p:cNvPr>
          <p:cNvSpPr>
            <a:spLocks noGrp="1"/>
          </p:cNvSpPr>
          <p:nvPr>
            <p:ph type="body" idx="1"/>
          </p:nvPr>
        </p:nvSpPr>
        <p:spPr/>
        <p:txBody>
          <a:bodyPr/>
          <a:lstStyle/>
          <a:p>
            <a:r>
              <a:rPr lang="en-US"/>
              <a:t>Green card in surgical folder. Reminders and encouraging tips in text form.</a:t>
            </a:r>
          </a:p>
        </p:txBody>
      </p:sp>
      <p:sp>
        <p:nvSpPr>
          <p:cNvPr id="4" name="Slide Number Placeholder 3">
            <a:extLst>
              <a:ext uri="{FF2B5EF4-FFF2-40B4-BE49-F238E27FC236}">
                <a16:creationId xmlns:a16="http://schemas.microsoft.com/office/drawing/2014/main" id="{5038320F-C58B-D0D7-DF10-4BD9FF389620}"/>
              </a:ext>
            </a:extLst>
          </p:cNvPr>
          <p:cNvSpPr>
            <a:spLocks noGrp="1"/>
          </p:cNvSpPr>
          <p:nvPr>
            <p:ph type="sldNum" sz="quarter" idx="5"/>
          </p:nvPr>
        </p:nvSpPr>
        <p:spPr/>
        <p:txBody>
          <a:bodyPr/>
          <a:lstStyle/>
          <a:p>
            <a:fld id="{7F57D00A-2220-4EC9-928C-A5489F74DD93}" type="slidenum">
              <a:rPr lang="en-US" smtClean="0"/>
              <a:pPr/>
              <a:t>2</a:t>
            </a:fld>
            <a:endParaRPr lang="en-US"/>
          </a:p>
        </p:txBody>
      </p:sp>
    </p:spTree>
    <p:extLst>
      <p:ext uri="{BB962C8B-B14F-4D97-AF65-F5344CB8AC3E}">
        <p14:creationId xmlns:p14="http://schemas.microsoft.com/office/powerpoint/2010/main" val="1083191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Incision site varies based on the size of your bone. The incision size must be large enough for the implant to fit in. May vary by an inch or so. </a:t>
            </a:r>
          </a:p>
          <a:p>
            <a:endParaRPr lang="en-US">
              <a:cs typeface="Calibri"/>
            </a:endParaRPr>
          </a:p>
          <a:p>
            <a:r>
              <a:rPr lang="en-US">
                <a:cs typeface="Calibri"/>
              </a:rPr>
              <a:t>Hip technique: Posterior approach </a:t>
            </a:r>
          </a:p>
        </p:txBody>
      </p:sp>
      <p:sp>
        <p:nvSpPr>
          <p:cNvPr id="4" name="Slide Number Placeholder 3"/>
          <p:cNvSpPr>
            <a:spLocks noGrp="1"/>
          </p:cNvSpPr>
          <p:nvPr>
            <p:ph type="sldNum" sz="quarter" idx="5"/>
          </p:nvPr>
        </p:nvSpPr>
        <p:spPr/>
        <p:txBody>
          <a:bodyPr/>
          <a:lstStyle/>
          <a:p>
            <a:fld id="{7F57D00A-2220-4EC9-928C-A5489F74DD93}" type="slidenum">
              <a:rPr lang="en-US" smtClean="0"/>
              <a:pPr/>
              <a:t>31</a:t>
            </a:fld>
            <a:endParaRPr lang="en-US"/>
          </a:p>
        </p:txBody>
      </p:sp>
    </p:spTree>
    <p:extLst>
      <p:ext uri="{BB962C8B-B14F-4D97-AF65-F5344CB8AC3E}">
        <p14:creationId xmlns:p14="http://schemas.microsoft.com/office/powerpoint/2010/main" val="35024447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Majority of our patients receive the twilight sedation. A few are indicated for general anesthesia, that will be decided by your anesthesia team in the preop holding area before surgery.</a:t>
            </a:r>
          </a:p>
          <a:p>
            <a:endParaRPr lang="en-US"/>
          </a:p>
          <a:p>
            <a:r>
              <a:rPr lang="en-US"/>
              <a:t>Twilight sedation is what you receive in a colonoscopy. It will put you to sleep. The spinal/regional and epidural blocks will completely numb you, so you feel nothing. </a:t>
            </a:r>
          </a:p>
        </p:txBody>
      </p:sp>
      <p:sp>
        <p:nvSpPr>
          <p:cNvPr id="4" name="Slide Number Placeholder 3"/>
          <p:cNvSpPr>
            <a:spLocks noGrp="1"/>
          </p:cNvSpPr>
          <p:nvPr>
            <p:ph type="sldNum" sz="quarter" idx="5"/>
          </p:nvPr>
        </p:nvSpPr>
        <p:spPr/>
        <p:txBody>
          <a:bodyPr/>
          <a:lstStyle/>
          <a:p>
            <a:fld id="{7F57D00A-2220-4EC9-928C-A5489F74DD93}" type="slidenum">
              <a:rPr lang="en-US" smtClean="0"/>
              <a:pPr/>
              <a:t>32</a:t>
            </a:fld>
            <a:endParaRPr lang="en-US"/>
          </a:p>
        </p:txBody>
      </p:sp>
    </p:spTree>
    <p:extLst>
      <p:ext uri="{BB962C8B-B14F-4D97-AF65-F5344CB8AC3E}">
        <p14:creationId xmlns:p14="http://schemas.microsoft.com/office/powerpoint/2010/main" val="13332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a:t>The 1st type of closure and dressing decided by Dr. </a:t>
            </a:r>
            <a:r>
              <a:rPr lang="en-US" b="1" err="1"/>
              <a:t>Gerlinger</a:t>
            </a:r>
            <a:r>
              <a:rPr lang="en-US" b="1"/>
              <a:t> in surgery. Dissolvable sutures and skin glue with the </a:t>
            </a:r>
            <a:r>
              <a:rPr lang="en-US" b="1" err="1"/>
              <a:t>Aquacel</a:t>
            </a:r>
            <a:r>
              <a:rPr lang="en-US" b="1"/>
              <a:t> AG Bandage. </a:t>
            </a:r>
          </a:p>
          <a:p>
            <a:pPr marL="171450" indent="-171450">
              <a:buFont typeface="Arial" panose="020B0604020202020204" pitchFamily="34" charset="0"/>
              <a:buChar char="•"/>
            </a:pPr>
            <a:r>
              <a:rPr lang="en-US"/>
              <a:t>You may shower with this dressing starting 24 hours after your surgery. </a:t>
            </a:r>
          </a:p>
          <a:p>
            <a:pPr marL="171450" indent="-171450">
              <a:buFont typeface="Arial" panose="020B0604020202020204" pitchFamily="34" charset="0"/>
              <a:buChar char="•"/>
            </a:pPr>
            <a:r>
              <a:rPr lang="en-US"/>
              <a:t>No need to wrap with additional plastic wrap when showering.</a:t>
            </a:r>
          </a:p>
          <a:p>
            <a:pPr marL="171450" indent="-171450">
              <a:buFont typeface="Arial" panose="020B0604020202020204" pitchFamily="34" charset="0"/>
              <a:buChar char="•"/>
            </a:pPr>
            <a:r>
              <a:rPr lang="en-US"/>
              <a:t>No submerging in pools, hot tubs, baths until cleared by Dr. </a:t>
            </a:r>
            <a:r>
              <a:rPr lang="en-US" err="1"/>
              <a:t>Gerlinger</a:t>
            </a:r>
            <a:r>
              <a:rPr lang="en-US"/>
              <a:t>.</a:t>
            </a:r>
          </a:p>
          <a:p>
            <a:pPr marL="0" indent="0">
              <a:buFont typeface="Arial" panose="020B0604020202020204" pitchFamily="34" charset="0"/>
              <a:buNone/>
            </a:pPr>
            <a:endParaRPr lang="en-US"/>
          </a:p>
          <a:p>
            <a:pPr marL="0" indent="0">
              <a:buFont typeface="Arial" panose="020B0604020202020204" pitchFamily="34" charset="0"/>
              <a:buNone/>
            </a:pPr>
            <a:r>
              <a:rPr lang="en-US" b="1"/>
              <a:t>After 7 days:</a:t>
            </a:r>
          </a:p>
          <a:p>
            <a:pPr marL="171450" indent="-171450">
              <a:buFont typeface="Arial" panose="020B0604020202020204" pitchFamily="34" charset="0"/>
              <a:buChar char="•"/>
            </a:pPr>
            <a:r>
              <a:rPr lang="en-US"/>
              <a:t>Remove bandage and dispose of it. One-time use. </a:t>
            </a:r>
          </a:p>
          <a:p>
            <a:pPr marL="171450" indent="-171450">
              <a:buFont typeface="Arial" panose="020B0604020202020204" pitchFamily="34" charset="0"/>
              <a:buChar char="•"/>
            </a:pPr>
            <a:r>
              <a:rPr lang="en-US"/>
              <a:t>Site may stay open to air as long as you are keeping it clean and dry. </a:t>
            </a:r>
          </a:p>
          <a:p>
            <a:pPr marL="171450" indent="-171450">
              <a:buFont typeface="Arial" panose="020B0604020202020204" pitchFamily="34" charset="0"/>
              <a:buChar char="•"/>
            </a:pPr>
            <a:r>
              <a:rPr lang="en-US"/>
              <a:t>No topicals, lotions, salves, ointments until cleared by Dr. </a:t>
            </a:r>
            <a:r>
              <a:rPr lang="en-US" err="1"/>
              <a:t>Gerlinger</a:t>
            </a:r>
            <a:r>
              <a:rPr lang="en-US"/>
              <a:t>. </a:t>
            </a:r>
          </a:p>
          <a:p>
            <a:pPr marL="171450" indent="-171450">
              <a:buFont typeface="Arial" panose="020B0604020202020204" pitchFamily="34" charset="0"/>
              <a:buChar char="•"/>
            </a:pPr>
            <a:r>
              <a:rPr lang="en-US"/>
              <a:t>If you feel more comfortable with a dry dressing, we recommend using gauze and the ace bandage that was given to you in the hospital. Dr. </a:t>
            </a:r>
            <a:r>
              <a:rPr lang="en-US" err="1"/>
              <a:t>Gerlinger</a:t>
            </a:r>
            <a:r>
              <a:rPr lang="en-US"/>
              <a:t> discourages the use of tape because removing tape so close to the incision can lead to irritating the incision site and causing unwanted skin issues. </a:t>
            </a:r>
          </a:p>
        </p:txBody>
      </p:sp>
      <p:sp>
        <p:nvSpPr>
          <p:cNvPr id="4" name="Slide Number Placeholder 3"/>
          <p:cNvSpPr>
            <a:spLocks noGrp="1"/>
          </p:cNvSpPr>
          <p:nvPr>
            <p:ph type="sldNum" sz="quarter" idx="5"/>
          </p:nvPr>
        </p:nvSpPr>
        <p:spPr/>
        <p:txBody>
          <a:bodyPr/>
          <a:lstStyle/>
          <a:p>
            <a:fld id="{7F57D00A-2220-4EC9-928C-A5489F74DD93}" type="slidenum">
              <a:rPr lang="en-US" smtClean="0"/>
              <a:pPr/>
              <a:t>33</a:t>
            </a:fld>
            <a:endParaRPr lang="en-US"/>
          </a:p>
        </p:txBody>
      </p:sp>
    </p:spTree>
    <p:extLst>
      <p:ext uri="{BB962C8B-B14F-4D97-AF65-F5344CB8AC3E}">
        <p14:creationId xmlns:p14="http://schemas.microsoft.com/office/powerpoint/2010/main" val="7887850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The 2</a:t>
            </a:r>
            <a:r>
              <a:rPr lang="en-US" b="1" baseline="30000"/>
              <a:t>nd</a:t>
            </a:r>
            <a:r>
              <a:rPr lang="en-US" b="1"/>
              <a:t> type of closure and dressing decided by Dr. Gerlinger in surgery. Nylon sutures with the </a:t>
            </a:r>
            <a:r>
              <a:rPr lang="en-US" b="1" err="1"/>
              <a:t>Prevena</a:t>
            </a:r>
            <a:r>
              <a:rPr lang="en-US" b="1"/>
              <a:t> Incisional Vac dressing. </a:t>
            </a:r>
          </a:p>
          <a:p>
            <a:r>
              <a:rPr lang="en-US"/>
              <a:t>-More commonly used on patients who are diabetic, on blood thinners, on immune suppressants, or just need additional wound healing help.</a:t>
            </a:r>
          </a:p>
          <a:p>
            <a:endParaRPr lang="en-US"/>
          </a:p>
          <a:p>
            <a:pPr marL="171450" indent="-171450">
              <a:buFont typeface="Arial" panose="020B0604020202020204" pitchFamily="34" charset="0"/>
              <a:buChar char="•"/>
            </a:pPr>
            <a:r>
              <a:rPr lang="en-US"/>
              <a:t>You may shower with this dressing starting 24 hours after your surgery. The bandage is waterproof. The machine is not waterproof. Recommend wrapping the machine with a plastic bag and place to the side in the shower. Or disconnecting and reconnecting. </a:t>
            </a:r>
            <a:endParaRPr lang="en-US">
              <a:cs typeface="Calibri"/>
            </a:endParaRPr>
          </a:p>
          <a:p>
            <a:pPr marL="171450" indent="-171450">
              <a:buFont typeface="Arial" panose="020B0604020202020204" pitchFamily="34" charset="0"/>
              <a:buChar char="•"/>
            </a:pPr>
            <a:r>
              <a:rPr lang="en-US"/>
              <a:t>No submerging in pools, hot tubs, baths until cleared by Dr. Gerlinger.</a:t>
            </a:r>
          </a:p>
          <a:p>
            <a:pPr marL="0" indent="0">
              <a:buFont typeface="Arial" panose="020B0604020202020204" pitchFamily="34" charset="0"/>
              <a:buNone/>
            </a:pPr>
            <a:endParaRPr lang="en-US"/>
          </a:p>
          <a:p>
            <a:pPr marL="0" indent="0">
              <a:buFont typeface="Arial" panose="020B0604020202020204" pitchFamily="34" charset="0"/>
              <a:buNone/>
            </a:pPr>
            <a:r>
              <a:rPr lang="en-US" b="1"/>
              <a:t>After 7 days:</a:t>
            </a:r>
          </a:p>
          <a:p>
            <a:pPr marL="171450" indent="-171450">
              <a:buFont typeface="Arial" panose="020B0604020202020204" pitchFamily="34" charset="0"/>
              <a:buChar char="•"/>
            </a:pPr>
            <a:r>
              <a:rPr lang="en-US"/>
              <a:t>Remove bandage and dispose of it, including the machine. One-time use and all disposable. </a:t>
            </a:r>
          </a:p>
          <a:p>
            <a:pPr marL="171450" indent="-171450">
              <a:buFont typeface="Arial" panose="020B0604020202020204" pitchFamily="34" charset="0"/>
              <a:buChar char="•"/>
            </a:pPr>
            <a:r>
              <a:rPr lang="en-US"/>
              <a:t>Site may stay open to air as long as you are keeping it clean and dry. </a:t>
            </a:r>
          </a:p>
          <a:p>
            <a:pPr marL="171450" indent="-171450">
              <a:buFont typeface="Arial" panose="020B0604020202020204" pitchFamily="34" charset="0"/>
              <a:buChar char="•"/>
            </a:pPr>
            <a:r>
              <a:rPr lang="en-US"/>
              <a:t>No topicals, lotions, salves, ointments until cleared by Dr. Gerlinger. </a:t>
            </a:r>
          </a:p>
          <a:p>
            <a:pPr marL="171450" indent="-171450">
              <a:buFont typeface="Arial" panose="020B0604020202020204" pitchFamily="34" charset="0"/>
              <a:buChar char="•"/>
            </a:pPr>
            <a:r>
              <a:rPr lang="en-US"/>
              <a:t>If you feel more comfortable with a dry dressing, we recommend using gauze and the ace bandage that was given to you in the hospital. Dr. Gerlinger discourages the use of tape because removing tape so close to the incision can lead to irritating the incision site and causing unwanted skin issues. </a:t>
            </a:r>
          </a:p>
          <a:p>
            <a:pPr marL="171450" indent="-171450">
              <a:buFont typeface="Arial" panose="020B0604020202020204" pitchFamily="34" charset="0"/>
              <a:buChar char="•"/>
            </a:pPr>
            <a:r>
              <a:rPr lang="en-US" b="1"/>
              <a:t>Nylon sutures will be removed at 3wk f/u.</a:t>
            </a:r>
          </a:p>
          <a:p>
            <a:endParaRPr lang="en-US"/>
          </a:p>
        </p:txBody>
      </p:sp>
      <p:sp>
        <p:nvSpPr>
          <p:cNvPr id="4" name="Slide Number Placeholder 3"/>
          <p:cNvSpPr>
            <a:spLocks noGrp="1"/>
          </p:cNvSpPr>
          <p:nvPr>
            <p:ph type="sldNum" sz="quarter" idx="5"/>
          </p:nvPr>
        </p:nvSpPr>
        <p:spPr/>
        <p:txBody>
          <a:bodyPr/>
          <a:lstStyle/>
          <a:p>
            <a:fld id="{7F57D00A-2220-4EC9-928C-A5489F74DD93}" type="slidenum">
              <a:rPr lang="en-US" smtClean="0"/>
              <a:pPr/>
              <a:t>34</a:t>
            </a:fld>
            <a:endParaRPr lang="en-US"/>
          </a:p>
        </p:txBody>
      </p:sp>
    </p:spTree>
    <p:extLst>
      <p:ext uri="{BB962C8B-B14F-4D97-AF65-F5344CB8AC3E}">
        <p14:creationId xmlns:p14="http://schemas.microsoft.com/office/powerpoint/2010/main" val="6256686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Hemovac</a:t>
            </a:r>
            <a:r>
              <a:rPr lang="en-US"/>
              <a:t> drain only for Total Knee Replacements. Removed before discharge.</a:t>
            </a:r>
          </a:p>
        </p:txBody>
      </p:sp>
      <p:sp>
        <p:nvSpPr>
          <p:cNvPr id="4" name="Slide Number Placeholder 3"/>
          <p:cNvSpPr>
            <a:spLocks noGrp="1"/>
          </p:cNvSpPr>
          <p:nvPr>
            <p:ph type="sldNum" sz="quarter" idx="5"/>
          </p:nvPr>
        </p:nvSpPr>
        <p:spPr/>
        <p:txBody>
          <a:bodyPr/>
          <a:lstStyle/>
          <a:p>
            <a:fld id="{7F57D00A-2220-4EC9-928C-A5489F74DD93}" type="slidenum">
              <a:rPr lang="en-US" smtClean="0"/>
              <a:pPr/>
              <a:t>36</a:t>
            </a:fld>
            <a:endParaRPr lang="en-US"/>
          </a:p>
        </p:txBody>
      </p:sp>
    </p:spTree>
    <p:extLst>
      <p:ext uri="{BB962C8B-B14F-4D97-AF65-F5344CB8AC3E}">
        <p14:creationId xmlns:p14="http://schemas.microsoft.com/office/powerpoint/2010/main" val="32293726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Complete full course of blood thinner*</a:t>
            </a:r>
          </a:p>
        </p:txBody>
      </p:sp>
      <p:sp>
        <p:nvSpPr>
          <p:cNvPr id="4" name="Slide Number Placeholder 3"/>
          <p:cNvSpPr>
            <a:spLocks noGrp="1"/>
          </p:cNvSpPr>
          <p:nvPr>
            <p:ph type="sldNum" sz="quarter" idx="5"/>
          </p:nvPr>
        </p:nvSpPr>
        <p:spPr/>
        <p:txBody>
          <a:bodyPr/>
          <a:lstStyle/>
          <a:p>
            <a:fld id="{7F57D00A-2220-4EC9-928C-A5489F74DD93}" type="slidenum">
              <a:rPr lang="en-US" smtClean="0"/>
              <a:pPr/>
              <a:t>38</a:t>
            </a:fld>
            <a:endParaRPr lang="en-US"/>
          </a:p>
        </p:txBody>
      </p:sp>
    </p:spTree>
    <p:extLst>
      <p:ext uri="{BB962C8B-B14F-4D97-AF65-F5344CB8AC3E}">
        <p14:creationId xmlns:p14="http://schemas.microsoft.com/office/powerpoint/2010/main" val="14625851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r>
              <a:rPr lang="en-US"/>
              <a:t>Some outpatient physical therapy locations offer transportation (look into ATI or Athletico).</a:t>
            </a:r>
          </a:p>
          <a:p>
            <a:r>
              <a:rPr lang="en-US"/>
              <a:t>Dr. Gerlinger feels strongly about doing your home exercises/stretches (taught by the therapist in the hospital post operative) for the first week after your surgery while getting a jump start on the healing process. Start outpatient physical therapy one week after your surgery. </a:t>
            </a:r>
          </a:p>
        </p:txBody>
      </p:sp>
      <p:sp>
        <p:nvSpPr>
          <p:cNvPr id="4" name="Slide Number Placeholder 3"/>
          <p:cNvSpPr>
            <a:spLocks noGrp="1"/>
          </p:cNvSpPr>
          <p:nvPr>
            <p:ph type="sldNum" sz="quarter" idx="5"/>
          </p:nvPr>
        </p:nvSpPr>
        <p:spPr/>
        <p:txBody>
          <a:bodyPr/>
          <a:lstStyle/>
          <a:p>
            <a:fld id="{7F57D00A-2220-4EC9-928C-A5489F74DD93}" type="slidenum">
              <a:rPr lang="en-US" smtClean="0"/>
              <a:pPr/>
              <a:t>39</a:t>
            </a:fld>
            <a:endParaRPr lang="en-US"/>
          </a:p>
        </p:txBody>
      </p:sp>
    </p:spTree>
    <p:extLst>
      <p:ext uri="{BB962C8B-B14F-4D97-AF65-F5344CB8AC3E}">
        <p14:creationId xmlns:p14="http://schemas.microsoft.com/office/powerpoint/2010/main" val="31199297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Nylon sutures removed at 3wk postop f/u.</a:t>
            </a:r>
          </a:p>
          <a:p>
            <a:endParaRPr lang="en-US"/>
          </a:p>
          <a:p>
            <a:r>
              <a:rPr lang="en-US"/>
              <a:t>Six week minimum between surgeries.</a:t>
            </a:r>
          </a:p>
        </p:txBody>
      </p:sp>
      <p:sp>
        <p:nvSpPr>
          <p:cNvPr id="4" name="Slide Number Placeholder 3"/>
          <p:cNvSpPr>
            <a:spLocks noGrp="1"/>
          </p:cNvSpPr>
          <p:nvPr>
            <p:ph type="sldNum" sz="quarter" idx="5"/>
          </p:nvPr>
        </p:nvSpPr>
        <p:spPr/>
        <p:txBody>
          <a:bodyPr/>
          <a:lstStyle/>
          <a:p>
            <a:fld id="{7F57D00A-2220-4EC9-928C-A5489F74DD93}" type="slidenum">
              <a:rPr lang="en-US" smtClean="0"/>
              <a:pPr/>
              <a:t>43</a:t>
            </a:fld>
            <a:endParaRPr lang="en-US"/>
          </a:p>
        </p:txBody>
      </p:sp>
    </p:spTree>
    <p:extLst>
      <p:ext uri="{BB962C8B-B14F-4D97-AF65-F5344CB8AC3E}">
        <p14:creationId xmlns:p14="http://schemas.microsoft.com/office/powerpoint/2010/main" val="9817543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a:t>Work: </a:t>
            </a:r>
            <a:r>
              <a:rPr lang="en-US"/>
              <a:t>If you provide our office with FMLA paperwork, we will write you off for 12 weeks and then write a return to work letter if ready to go back before then.</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b="1"/>
              <a:t>Drive: </a:t>
            </a:r>
            <a:r>
              <a:rPr lang="en-US"/>
              <a:t>Dr. Gerlinger has done studies that show your brake reflex comes back about 2 weeks after your surgery. If you are 2 weeks post op and off the tramadol and oxycodone (your narcotics) and feel safe getting behind the wheel, you may do so. If you happened to get in an accident and the person you had an accident with finds out you are not 6 weeks post operative, they can take legal action. </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b="1"/>
              <a:t>Fly: </a:t>
            </a:r>
            <a:r>
              <a:rPr lang="en-US"/>
              <a:t>You now have metal in your joint, you will set off alarms at TSA. TSA does not have cards anymore. All you have to do is let your TSA agent know you have a metal implant and opt to go through the scanner where you put you arms above your head. You should have no issues with setting off alarms using this method. </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b="1"/>
              <a:t>Exercise: </a:t>
            </a:r>
            <a:r>
              <a:rPr lang="en-US"/>
              <a:t>We expect you to reach 75% healed at about 6 weeks and reach 100% at 6 months to a year. Returning to normal activity starts around the 6 week mark.</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b="1"/>
              <a:t>Other side surgery: </a:t>
            </a:r>
            <a:r>
              <a:rPr lang="en-US"/>
              <a:t>You cannot get both knees/hips operated on the same time. 6 week minimum between surgeries. </a:t>
            </a:r>
          </a:p>
        </p:txBody>
      </p:sp>
      <p:sp>
        <p:nvSpPr>
          <p:cNvPr id="4" name="Slide Number Placeholder 3"/>
          <p:cNvSpPr>
            <a:spLocks noGrp="1"/>
          </p:cNvSpPr>
          <p:nvPr>
            <p:ph type="sldNum" sz="quarter" idx="5"/>
          </p:nvPr>
        </p:nvSpPr>
        <p:spPr/>
        <p:txBody>
          <a:bodyPr/>
          <a:lstStyle/>
          <a:p>
            <a:fld id="{7F57D00A-2220-4EC9-928C-A5489F74DD93}" type="slidenum">
              <a:rPr lang="en-US" smtClean="0"/>
              <a:pPr/>
              <a:t>44</a:t>
            </a:fld>
            <a:endParaRPr lang="en-US"/>
          </a:p>
        </p:txBody>
      </p:sp>
    </p:spTree>
    <p:extLst>
      <p:ext uri="{BB962C8B-B14F-4D97-AF65-F5344CB8AC3E}">
        <p14:creationId xmlns:p14="http://schemas.microsoft.com/office/powerpoint/2010/main" val="16174287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Wash your surgical site with </a:t>
            </a:r>
            <a:r>
              <a:rPr lang="en-US" b="1" err="1"/>
              <a:t>hibiclens</a:t>
            </a:r>
            <a:r>
              <a:rPr lang="en-US" b="1"/>
              <a:t> </a:t>
            </a:r>
            <a:r>
              <a:rPr lang="en-US"/>
              <a:t>the night before your surgery and the morning of. There is a sheet in your surgical folder explaining in more depth. </a:t>
            </a:r>
          </a:p>
          <a:p>
            <a:endParaRPr lang="en-US"/>
          </a:p>
          <a:p>
            <a:r>
              <a:rPr lang="en-US" b="1"/>
              <a:t>Dentist prophylaxis</a:t>
            </a:r>
            <a:r>
              <a:rPr lang="en-US"/>
              <a:t>: Our mouths are full of bacteria and when you go to the dentist, they poke around creating entryways for bacteria to enter the blood stream and they can colonize on new implants. Dr. </a:t>
            </a:r>
            <a:r>
              <a:rPr lang="en-US" err="1"/>
              <a:t>Gerlinger</a:t>
            </a:r>
            <a:r>
              <a:rPr lang="en-US"/>
              <a:t> has a lifelong recommendation of taking an oral antibiotic 1 </a:t>
            </a:r>
            <a:r>
              <a:rPr lang="en-US" err="1"/>
              <a:t>hr</a:t>
            </a:r>
            <a:r>
              <a:rPr lang="en-US"/>
              <a:t> before any dental cleaning, tooth extraction, cavity refill, etc.  He also recommends NO elective dental work 3 weeks before your surgery and 3 months after your surgery to avoid infection. </a:t>
            </a:r>
          </a:p>
        </p:txBody>
      </p:sp>
      <p:sp>
        <p:nvSpPr>
          <p:cNvPr id="4" name="Slide Number Placeholder 3"/>
          <p:cNvSpPr>
            <a:spLocks noGrp="1"/>
          </p:cNvSpPr>
          <p:nvPr>
            <p:ph type="sldNum" sz="quarter" idx="5"/>
          </p:nvPr>
        </p:nvSpPr>
        <p:spPr/>
        <p:txBody>
          <a:bodyPr/>
          <a:lstStyle/>
          <a:p>
            <a:fld id="{7F57D00A-2220-4EC9-928C-A5489F74DD93}" type="slidenum">
              <a:rPr lang="en-US" smtClean="0"/>
              <a:pPr/>
              <a:t>45</a:t>
            </a:fld>
            <a:endParaRPr lang="en-US"/>
          </a:p>
        </p:txBody>
      </p:sp>
    </p:spTree>
    <p:extLst>
      <p:ext uri="{BB962C8B-B14F-4D97-AF65-F5344CB8AC3E}">
        <p14:creationId xmlns:p14="http://schemas.microsoft.com/office/powerpoint/2010/main" val="2350495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57D00A-2220-4EC9-928C-A5489F74DD93}" type="slidenum">
              <a:rPr lang="en-US" smtClean="0"/>
              <a:pPr/>
              <a:t>3</a:t>
            </a:fld>
            <a:endParaRPr lang="en-US"/>
          </a:p>
        </p:txBody>
      </p:sp>
    </p:spTree>
    <p:extLst>
      <p:ext uri="{BB962C8B-B14F-4D97-AF65-F5344CB8AC3E}">
        <p14:creationId xmlns:p14="http://schemas.microsoft.com/office/powerpoint/2010/main" val="4008138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57D00A-2220-4EC9-928C-A5489F74DD93}" type="slidenum">
              <a:rPr lang="en-US" smtClean="0"/>
              <a:pPr/>
              <a:t>46</a:t>
            </a:fld>
            <a:endParaRPr lang="en-US"/>
          </a:p>
        </p:txBody>
      </p:sp>
    </p:spTree>
    <p:extLst>
      <p:ext uri="{BB962C8B-B14F-4D97-AF65-F5344CB8AC3E}">
        <p14:creationId xmlns:p14="http://schemas.microsoft.com/office/powerpoint/2010/main" val="30380273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57D00A-2220-4EC9-928C-A5489F74DD93}" type="slidenum">
              <a:rPr lang="en-US" smtClean="0"/>
              <a:pPr/>
              <a:t>47</a:t>
            </a:fld>
            <a:endParaRPr lang="en-US"/>
          </a:p>
        </p:txBody>
      </p:sp>
    </p:spTree>
    <p:extLst>
      <p:ext uri="{BB962C8B-B14F-4D97-AF65-F5344CB8AC3E}">
        <p14:creationId xmlns:p14="http://schemas.microsoft.com/office/powerpoint/2010/main" val="5739366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Green card in surgical folder. Reminders and encouraging tips in text form.</a:t>
            </a:r>
          </a:p>
        </p:txBody>
      </p:sp>
      <p:sp>
        <p:nvSpPr>
          <p:cNvPr id="4" name="Slide Number Placeholder 3"/>
          <p:cNvSpPr>
            <a:spLocks noGrp="1"/>
          </p:cNvSpPr>
          <p:nvPr>
            <p:ph type="sldNum" sz="quarter" idx="5"/>
          </p:nvPr>
        </p:nvSpPr>
        <p:spPr/>
        <p:txBody>
          <a:bodyPr/>
          <a:lstStyle/>
          <a:p>
            <a:fld id="{7F57D00A-2220-4EC9-928C-A5489F74DD93}" type="slidenum">
              <a:rPr lang="en-US" smtClean="0"/>
              <a:pPr/>
              <a:t>48</a:t>
            </a:fld>
            <a:endParaRPr lang="en-US"/>
          </a:p>
        </p:txBody>
      </p:sp>
    </p:spTree>
    <p:extLst>
      <p:ext uri="{BB962C8B-B14F-4D97-AF65-F5344CB8AC3E}">
        <p14:creationId xmlns:p14="http://schemas.microsoft.com/office/powerpoint/2010/main" val="1683602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57D00A-2220-4EC9-928C-A5489F74DD93}" type="slidenum">
              <a:rPr lang="en-US" smtClean="0"/>
              <a:pPr/>
              <a:t>4</a:t>
            </a:fld>
            <a:endParaRPr lang="en-US"/>
          </a:p>
        </p:txBody>
      </p:sp>
    </p:spTree>
    <p:extLst>
      <p:ext uri="{BB962C8B-B14F-4D97-AF65-F5344CB8AC3E}">
        <p14:creationId xmlns:p14="http://schemas.microsoft.com/office/powerpoint/2010/main" val="2369899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57D00A-2220-4EC9-928C-A5489F74DD93}" type="slidenum">
              <a:rPr lang="en-US" smtClean="0"/>
              <a:pPr/>
              <a:t>5</a:t>
            </a:fld>
            <a:endParaRPr lang="en-US"/>
          </a:p>
        </p:txBody>
      </p:sp>
    </p:spTree>
    <p:extLst>
      <p:ext uri="{BB962C8B-B14F-4D97-AF65-F5344CB8AC3E}">
        <p14:creationId xmlns:p14="http://schemas.microsoft.com/office/powerpoint/2010/main" val="267521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find the compartments of the knee to be very important when diagnosing arthritis. If you have arthritis in only ONE compartment, that would indicate you for a Partial Knee Replacement or “</a:t>
            </a:r>
            <a:r>
              <a:rPr lang="en-US" err="1"/>
              <a:t>Unicompartmental</a:t>
            </a:r>
            <a:r>
              <a:rPr lang="en-US"/>
              <a:t>” knee replacement. If the arthritis has spread to 2 or more compartments, that would indicate you for a Total Knee Replacement.</a:t>
            </a:r>
          </a:p>
        </p:txBody>
      </p:sp>
      <p:sp>
        <p:nvSpPr>
          <p:cNvPr id="4" name="Slide Number Placeholder 3"/>
          <p:cNvSpPr>
            <a:spLocks noGrp="1"/>
          </p:cNvSpPr>
          <p:nvPr>
            <p:ph type="sldNum" sz="quarter" idx="5"/>
          </p:nvPr>
        </p:nvSpPr>
        <p:spPr/>
        <p:txBody>
          <a:bodyPr/>
          <a:lstStyle/>
          <a:p>
            <a:fld id="{7F57D00A-2220-4EC9-928C-A5489F74DD93}" type="slidenum">
              <a:rPr lang="en-US" smtClean="0"/>
              <a:pPr/>
              <a:t>6</a:t>
            </a:fld>
            <a:endParaRPr lang="en-US"/>
          </a:p>
        </p:txBody>
      </p:sp>
    </p:spTree>
    <p:extLst>
      <p:ext uri="{BB962C8B-B14F-4D97-AF65-F5344CB8AC3E}">
        <p14:creationId xmlns:p14="http://schemas.microsoft.com/office/powerpoint/2010/main" val="495380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Dr. Gerlinger uses a Smith and Nephew Implant named “Legion”</a:t>
            </a:r>
          </a:p>
          <a:p>
            <a:r>
              <a:rPr lang="en-US">
                <a:hlinkClick r:id="rId3"/>
              </a:rPr>
              <a:t>https://www.smith-nephew.com/key-products/orthopaedic-reconstruction/legion-total-knee-system/</a:t>
            </a:r>
            <a:endParaRPr lang="en-US"/>
          </a:p>
          <a:p>
            <a:endParaRPr lang="en-US"/>
          </a:p>
          <a:p>
            <a:r>
              <a:rPr lang="en-US"/>
              <a:t>Made of </a:t>
            </a:r>
            <a:r>
              <a:rPr lang="en-US" err="1"/>
              <a:t>oxinium</a:t>
            </a:r>
            <a:r>
              <a:rPr lang="en-US"/>
              <a:t>, titanium, a highly crosslinked polyethylene liner (plastic) and plastic button.</a:t>
            </a:r>
            <a:endParaRPr lang="en-US">
              <a:cs typeface="Calibri"/>
            </a:endParaRPr>
          </a:p>
        </p:txBody>
      </p:sp>
      <p:sp>
        <p:nvSpPr>
          <p:cNvPr id="4" name="Slide Number Placeholder 3"/>
          <p:cNvSpPr>
            <a:spLocks noGrp="1"/>
          </p:cNvSpPr>
          <p:nvPr>
            <p:ph type="sldNum" sz="quarter" idx="5"/>
          </p:nvPr>
        </p:nvSpPr>
        <p:spPr/>
        <p:txBody>
          <a:bodyPr/>
          <a:lstStyle/>
          <a:p>
            <a:fld id="{7F57D00A-2220-4EC9-928C-A5489F74DD93}" type="slidenum">
              <a:rPr lang="en-US" smtClean="0"/>
              <a:pPr/>
              <a:t>7</a:t>
            </a:fld>
            <a:endParaRPr lang="en-US"/>
          </a:p>
        </p:txBody>
      </p:sp>
    </p:spTree>
    <p:extLst>
      <p:ext uri="{BB962C8B-B14F-4D97-AF65-F5344CB8AC3E}">
        <p14:creationId xmlns:p14="http://schemas.microsoft.com/office/powerpoint/2010/main" val="2776736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Made of </a:t>
            </a:r>
            <a:r>
              <a:rPr lang="en-US" err="1"/>
              <a:t>oxinium</a:t>
            </a:r>
            <a:r>
              <a:rPr lang="en-US"/>
              <a:t>, titanium, and highly crosslinked polyethylene liner (plastic).</a:t>
            </a:r>
            <a:endParaRPr lang="en-US">
              <a:cs typeface="Calibri"/>
            </a:endParaRPr>
          </a:p>
        </p:txBody>
      </p:sp>
      <p:sp>
        <p:nvSpPr>
          <p:cNvPr id="4" name="Slide Number Placeholder 3"/>
          <p:cNvSpPr>
            <a:spLocks noGrp="1"/>
          </p:cNvSpPr>
          <p:nvPr>
            <p:ph type="sldNum" sz="quarter" idx="5"/>
          </p:nvPr>
        </p:nvSpPr>
        <p:spPr/>
        <p:txBody>
          <a:bodyPr/>
          <a:lstStyle/>
          <a:p>
            <a:fld id="{7F57D00A-2220-4EC9-928C-A5489F74DD93}" type="slidenum">
              <a:rPr lang="en-US" smtClean="0"/>
              <a:pPr/>
              <a:t>8</a:t>
            </a:fld>
            <a:endParaRPr lang="en-US"/>
          </a:p>
        </p:txBody>
      </p:sp>
    </p:spTree>
    <p:extLst>
      <p:ext uri="{BB962C8B-B14F-4D97-AF65-F5344CB8AC3E}">
        <p14:creationId xmlns:p14="http://schemas.microsoft.com/office/powerpoint/2010/main" val="2888389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57D00A-2220-4EC9-928C-A5489F74DD93}" type="slidenum">
              <a:rPr lang="en-US" smtClean="0"/>
              <a:pPr/>
              <a:t>9</a:t>
            </a:fld>
            <a:endParaRPr lang="en-US"/>
          </a:p>
        </p:txBody>
      </p:sp>
    </p:spTree>
    <p:extLst>
      <p:ext uri="{BB962C8B-B14F-4D97-AF65-F5344CB8AC3E}">
        <p14:creationId xmlns:p14="http://schemas.microsoft.com/office/powerpoint/2010/main" val="1971285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A8ECF5E4-5D6E-488B-8AD5-3D0511C82679}" type="datetimeFigureOut">
              <a:rPr lang="en-US" smtClean="0"/>
              <a:pPr/>
              <a:t>9/8/2025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F9E1624-B120-4B32-84CA-FCDF78C51A90}"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8ECF5E4-5D6E-488B-8AD5-3D0511C82679}" type="datetimeFigureOut">
              <a:rPr lang="en-US" smtClean="0"/>
              <a:pPr/>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9E1624-B120-4B32-84CA-FCDF78C51A9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1F9E1624-B120-4B32-84CA-FCDF78C51A90}"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8ECF5E4-5D6E-488B-8AD5-3D0511C82679}" type="datetimeFigureOut">
              <a:rPr lang="en-US" smtClean="0"/>
              <a:pPr/>
              <a:t>9/8/2025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1853EA69-4CD4-4185-97E8-60FDBA352953}" type="datetimeFigureOut">
              <a:rPr lang="en-US" smtClean="0"/>
              <a:pPr/>
              <a:t>9/8/2025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001FC89-D98C-4168-8321-74FBDF71D68C}"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1853EA69-4CD4-4185-97E8-60FDBA352953}" type="datetimeFigureOut">
              <a:rPr lang="en-US" smtClean="0"/>
              <a:pPr/>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4001FC89-D98C-4168-8321-74FBDF71D68C}"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853EA69-4CD4-4185-97E8-60FDBA352953}" type="datetimeFigureOut">
              <a:rPr lang="en-US" smtClean="0"/>
              <a:pPr/>
              <a:t>9/8/2025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001FC89-D98C-4168-8321-74FBDF71D68C}"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1853EA69-4CD4-4185-97E8-60FDBA352953}" type="datetimeFigureOut">
              <a:rPr lang="en-US" smtClean="0"/>
              <a:pPr/>
              <a:t>9/8/2025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01FC89-D98C-4168-8321-74FBDF71D68C}"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1853EA69-4CD4-4185-97E8-60FDBA352953}" type="datetimeFigureOut">
              <a:rPr lang="en-US" smtClean="0"/>
              <a:pPr/>
              <a:t>9/8/2025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4001FC89-D98C-4168-8321-74FBDF71D68C}"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853EA69-4CD4-4185-97E8-60FDBA352953}" type="datetimeFigureOut">
              <a:rPr lang="en-US" smtClean="0"/>
              <a:pPr/>
              <a:t>9/8/2025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4001FC89-D98C-4168-8321-74FBDF71D68C}"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 name="Date Placeholder 1"/>
          <p:cNvSpPr>
            <a:spLocks noGrp="1"/>
          </p:cNvSpPr>
          <p:nvPr>
            <p:ph type="dt" sz="half" idx="10"/>
          </p:nvPr>
        </p:nvSpPr>
        <p:spPr/>
        <p:txBody>
          <a:bodyPr/>
          <a:lstStyle/>
          <a:p>
            <a:fld id="{1853EA69-4CD4-4185-97E8-60FDBA352953}" type="datetimeFigureOut">
              <a:rPr lang="en-US" smtClean="0"/>
              <a:pPr/>
              <a:t>9/8/2025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4001FC89-D98C-4168-8321-74FBDF71D68C}"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4001FC89-D98C-4168-8321-74FBDF71D68C}"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1853EA69-4CD4-4185-97E8-60FDBA352953}" type="datetimeFigureOut">
              <a:rPr lang="en-US" smtClean="0"/>
              <a:pPr/>
              <a:t>9/8/2025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A8ECF5E4-5D6E-488B-8AD5-3D0511C82679}" type="datetimeFigureOut">
              <a:rPr lang="en-US" smtClean="0"/>
              <a:pPr/>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1F9E1624-B120-4B32-84CA-FCDF78C51A90}"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4001FC89-D98C-4168-8321-74FBDF71D68C}"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1853EA69-4CD4-4185-97E8-60FDBA352953}" type="datetimeFigureOut">
              <a:rPr lang="en-US" smtClean="0"/>
              <a:pPr/>
              <a:t>9/8/2025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853EA69-4CD4-4185-97E8-60FDBA352953}" type="datetimeFigureOut">
              <a:rPr lang="en-US" smtClean="0"/>
              <a:pPr/>
              <a:t>9/8/2025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01FC89-D98C-4168-8321-74FBDF71D68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4001FC89-D98C-4168-8321-74FBDF71D68C}"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853EA69-4CD4-4185-97E8-60FDBA352953}" type="datetimeFigureOut">
              <a:rPr lang="en-US" smtClean="0"/>
              <a:pPr/>
              <a:t>9/8/2025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A8ECF5E4-5D6E-488B-8AD5-3D0511C82679}" type="datetimeFigureOut">
              <a:rPr lang="en-US" smtClean="0"/>
              <a:pPr/>
              <a:t>9/8/2025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F9E1624-B120-4B32-84CA-FCDF78C51A90}"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A8ECF5E4-5D6E-488B-8AD5-3D0511C82679}" type="datetimeFigureOut">
              <a:rPr lang="en-US" smtClean="0"/>
              <a:pPr/>
              <a:t>9/8/2025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9E1624-B120-4B32-84CA-FCDF78C51A90}"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A8ECF5E4-5D6E-488B-8AD5-3D0511C82679}" type="datetimeFigureOut">
              <a:rPr lang="en-US" smtClean="0"/>
              <a:pPr/>
              <a:t>9/8/2025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1F9E1624-B120-4B32-84CA-FCDF78C51A90}"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A8ECF5E4-5D6E-488B-8AD5-3D0511C82679}" type="datetimeFigureOut">
              <a:rPr lang="en-US" smtClean="0"/>
              <a:pPr/>
              <a:t>9/8/2025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1F9E1624-B120-4B32-84CA-FCDF78C51A9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 name="Date Placeholder 1"/>
          <p:cNvSpPr>
            <a:spLocks noGrp="1"/>
          </p:cNvSpPr>
          <p:nvPr>
            <p:ph type="dt" sz="half" idx="10"/>
          </p:nvPr>
        </p:nvSpPr>
        <p:spPr/>
        <p:txBody>
          <a:bodyPr/>
          <a:lstStyle/>
          <a:p>
            <a:fld id="{A8ECF5E4-5D6E-488B-8AD5-3D0511C82679}" type="datetimeFigureOut">
              <a:rPr lang="en-US" smtClean="0"/>
              <a:pPr/>
              <a:t>9/8/2025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1F9E1624-B120-4B32-84CA-FCDF78C51A9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1F9E1624-B120-4B32-84CA-FCDF78C51A90}"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A8ECF5E4-5D6E-488B-8AD5-3D0511C82679}" type="datetimeFigureOut">
              <a:rPr lang="en-US" smtClean="0"/>
              <a:pPr/>
              <a:t>9/8/2025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1F9E1624-B120-4B32-84CA-FCDF78C51A90}"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A8ECF5E4-5D6E-488B-8AD5-3D0511C82679}" type="datetimeFigureOut">
              <a:rPr lang="en-US" smtClean="0"/>
              <a:pPr/>
              <a:t>9/8/2025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8ECF5E4-5D6E-488B-8AD5-3D0511C82679}" type="datetimeFigureOut">
              <a:rPr lang="en-US" smtClean="0"/>
              <a:pPr/>
              <a:t>9/8/2025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1F9E1624-B120-4B32-84CA-FCDF78C51A90}"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853EA69-4CD4-4185-97E8-60FDBA352953}" type="datetimeFigureOut">
              <a:rPr lang="en-US" smtClean="0"/>
              <a:pPr/>
              <a:t>9/8/2025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001FC89-D98C-4168-8321-74FBDF71D68C}"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31.jpeg"/><Relationship Id="rId4" Type="http://schemas.openxmlformats.org/officeDocument/2006/relationships/image" Target="../media/image30.jpeg"/></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vert="horz" lIns="91440" tIns="45720" rIns="91440" bIns="45720" anchor="t">
            <a:normAutofit/>
          </a:bodyPr>
          <a:lstStyle/>
          <a:p>
            <a:endParaRPr lang="en-US">
              <a:solidFill>
                <a:schemeClr val="tx1"/>
              </a:solidFill>
            </a:endParaRPr>
          </a:p>
          <a:p>
            <a:endParaRPr lang="en-US">
              <a:solidFill>
                <a:schemeClr val="tx1"/>
              </a:solidFill>
            </a:endParaRPr>
          </a:p>
          <a:p>
            <a:r>
              <a:rPr lang="en-US" dirty="0">
                <a:solidFill>
                  <a:schemeClr val="tx1"/>
                </a:solidFill>
              </a:rPr>
              <a:t>Dr. Tad Gerlinger’s</a:t>
            </a:r>
          </a:p>
          <a:p>
            <a:r>
              <a:rPr lang="en-US" dirty="0">
                <a:solidFill>
                  <a:schemeClr val="tx1"/>
                </a:solidFill>
              </a:rPr>
              <a:t> JOINT Replacement Education POWERPOINT</a:t>
            </a:r>
          </a:p>
        </p:txBody>
      </p:sp>
      <p:sp>
        <p:nvSpPr>
          <p:cNvPr id="2" name="Title 1"/>
          <p:cNvSpPr>
            <a:spLocks noGrp="1"/>
          </p:cNvSpPr>
          <p:nvPr>
            <p:ph type="ctrTitle"/>
          </p:nvPr>
        </p:nvSpPr>
        <p:spPr/>
        <p:txBody>
          <a:bodyPr vert="horz" lIns="91440" tIns="45720" rIns="91440" bIns="45720" anchor="b">
            <a:normAutofit/>
          </a:bodyPr>
          <a:lstStyle/>
          <a:p>
            <a:r>
              <a:rPr lang="en-US">
                <a:solidFill>
                  <a:srgbClr val="44AB82"/>
                </a:solidFill>
                <a:latin typeface="Georgia"/>
                <a:cs typeface="Cordia New"/>
              </a:rPr>
              <a:t>Joint Replacement Journey</a:t>
            </a:r>
          </a:p>
        </p:txBody>
      </p:sp>
      <p:pic>
        <p:nvPicPr>
          <p:cNvPr id="4" name="Picture 4" descr="Text&#10;&#10;Description automatically generated">
            <a:extLst>
              <a:ext uri="{FF2B5EF4-FFF2-40B4-BE49-F238E27FC236}">
                <a16:creationId xmlns:a16="http://schemas.microsoft.com/office/drawing/2014/main" id="{AF21EBC3-D4F0-6BBE-823F-3BCA2ABEFA0A}"/>
              </a:ext>
            </a:extLst>
          </p:cNvPr>
          <p:cNvPicPr>
            <a:picLocks noChangeAspect="1"/>
          </p:cNvPicPr>
          <p:nvPr/>
        </p:nvPicPr>
        <p:blipFill>
          <a:blip r:embed="rId3"/>
          <a:stretch>
            <a:fillRect/>
          </a:stretch>
        </p:blipFill>
        <p:spPr>
          <a:xfrm>
            <a:off x="235434" y="249909"/>
            <a:ext cx="1959703" cy="66577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anchor="b">
            <a:normAutofit/>
          </a:bodyPr>
          <a:lstStyle/>
          <a:p>
            <a:r>
              <a:rPr lang="en-US" b="1">
                <a:solidFill>
                  <a:schemeClr val="tx1"/>
                </a:solidFill>
              </a:rPr>
              <a:t>Hip Anatomy </a:t>
            </a:r>
            <a:r>
              <a:rPr lang="en-US" sz="2800" b="1">
                <a:solidFill>
                  <a:schemeClr val="tx1"/>
                </a:solidFill>
              </a:rPr>
              <a:t>(cont’d)</a:t>
            </a:r>
          </a:p>
        </p:txBody>
      </p:sp>
      <p:sp>
        <p:nvSpPr>
          <p:cNvPr id="3" name="Content Placeholder 2"/>
          <p:cNvSpPr>
            <a:spLocks noGrp="1"/>
          </p:cNvSpPr>
          <p:nvPr>
            <p:ph sz="half" idx="1"/>
          </p:nvPr>
        </p:nvSpPr>
        <p:spPr>
          <a:xfrm>
            <a:off x="301752" y="1518295"/>
            <a:ext cx="4038600" cy="4681728"/>
          </a:xfrm>
        </p:spPr>
        <p:txBody>
          <a:bodyPr vert="horz" lIns="91440" tIns="45720" rIns="91440" bIns="45720" anchor="t">
            <a:normAutofit/>
          </a:bodyPr>
          <a:lstStyle/>
          <a:p>
            <a:r>
              <a:rPr lang="en-US"/>
              <a:t>Arthritis</a:t>
            </a:r>
          </a:p>
          <a:p>
            <a:pPr lvl="1"/>
            <a:r>
              <a:rPr lang="en-US">
                <a:solidFill>
                  <a:schemeClr val="tx1"/>
                </a:solidFill>
              </a:rPr>
              <a:t>Inflammation and subsequent destruction of cartilage tissue</a:t>
            </a:r>
          </a:p>
          <a:p>
            <a:r>
              <a:rPr lang="en-US"/>
              <a:t>Types of arthritis</a:t>
            </a:r>
          </a:p>
          <a:p>
            <a:pPr lvl="1"/>
            <a:r>
              <a:rPr lang="en-US">
                <a:solidFill>
                  <a:schemeClr val="tx1"/>
                </a:solidFill>
              </a:rPr>
              <a:t>Osteoarthritis</a:t>
            </a:r>
          </a:p>
          <a:p>
            <a:pPr lvl="1"/>
            <a:r>
              <a:rPr lang="en-US">
                <a:solidFill>
                  <a:schemeClr val="tx1"/>
                </a:solidFill>
              </a:rPr>
              <a:t>Rheumatoid arthritis</a:t>
            </a:r>
          </a:p>
          <a:p>
            <a:pPr lvl="1"/>
            <a:r>
              <a:rPr lang="en-US">
                <a:solidFill>
                  <a:schemeClr val="tx1"/>
                </a:solidFill>
              </a:rPr>
              <a:t>Post-traumatic arthritis</a:t>
            </a:r>
          </a:p>
          <a:p>
            <a:pPr lvl="1"/>
            <a:r>
              <a:rPr lang="en-US">
                <a:solidFill>
                  <a:schemeClr val="tx1"/>
                </a:solidFill>
              </a:rPr>
              <a:t>Avascular necrosis</a:t>
            </a:r>
          </a:p>
          <a:p>
            <a:pPr lvl="1"/>
            <a:r>
              <a:rPr lang="en-US">
                <a:solidFill>
                  <a:schemeClr val="tx1"/>
                </a:solidFill>
              </a:rPr>
              <a:t>Congenital deformities</a:t>
            </a:r>
          </a:p>
        </p:txBody>
      </p:sp>
      <p:pic>
        <p:nvPicPr>
          <p:cNvPr id="5" name="Content Placeholder 4" descr="a00377f02.jpg"/>
          <p:cNvPicPr>
            <a:picLocks noGrp="1" noChangeAspect="1"/>
          </p:cNvPicPr>
          <p:nvPr>
            <p:ph sz="half" idx="2"/>
          </p:nvPr>
        </p:nvPicPr>
        <p:blipFill>
          <a:blip r:embed="rId3" cstate="print"/>
          <a:stretch>
            <a:fillRect/>
          </a:stretch>
        </p:blipFill>
        <p:spPr>
          <a:xfrm>
            <a:off x="5105400" y="1524000"/>
            <a:ext cx="3615588" cy="4681538"/>
          </a:xfrm>
        </p:spPr>
      </p:pic>
      <p:pic>
        <p:nvPicPr>
          <p:cNvPr id="6" name="Picture 5" descr="Text&#10;&#10;Description automatically generated">
            <a:extLst>
              <a:ext uri="{FF2B5EF4-FFF2-40B4-BE49-F238E27FC236}">
                <a16:creationId xmlns:a16="http://schemas.microsoft.com/office/drawing/2014/main" id="{661B196E-9D40-7202-9BFD-434BF9904E60}"/>
              </a:ext>
            </a:extLst>
          </p:cNvPr>
          <p:cNvPicPr>
            <a:picLocks noChangeAspect="1"/>
          </p:cNvPicPr>
          <p:nvPr/>
        </p:nvPicPr>
        <p:blipFill>
          <a:blip r:embed="rId4"/>
          <a:stretch>
            <a:fillRect/>
          </a:stretch>
        </p:blipFill>
        <p:spPr>
          <a:xfrm>
            <a:off x="7386057" y="227343"/>
            <a:ext cx="1554800" cy="531660"/>
          </a:xfrm>
          <a:prstGeom prst="rect">
            <a:avLst/>
          </a:prstGeom>
        </p:spPr>
      </p:pic>
    </p:spTree>
    <p:extLst>
      <p:ext uri="{BB962C8B-B14F-4D97-AF65-F5344CB8AC3E}">
        <p14:creationId xmlns:p14="http://schemas.microsoft.com/office/powerpoint/2010/main" val="2100935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anchor="b">
            <a:normAutofit/>
          </a:bodyPr>
          <a:lstStyle/>
          <a:p>
            <a:r>
              <a:rPr lang="en-US" b="1">
                <a:solidFill>
                  <a:schemeClr val="tx1"/>
                </a:solidFill>
              </a:rPr>
              <a:t>Surgical Treatment</a:t>
            </a:r>
          </a:p>
        </p:txBody>
      </p:sp>
      <p:sp>
        <p:nvSpPr>
          <p:cNvPr id="6" name="Content Placeholder 5"/>
          <p:cNvSpPr>
            <a:spLocks noGrp="1"/>
          </p:cNvSpPr>
          <p:nvPr>
            <p:ph sz="half" idx="1"/>
          </p:nvPr>
        </p:nvSpPr>
        <p:spPr>
          <a:xfrm>
            <a:off x="160423" y="1526797"/>
            <a:ext cx="4038600" cy="4681728"/>
          </a:xfrm>
        </p:spPr>
        <p:txBody>
          <a:bodyPr vert="horz" lIns="91440" tIns="45720" rIns="91440" bIns="45720" anchor="t">
            <a:normAutofit fontScale="85000" lnSpcReduction="20000"/>
          </a:bodyPr>
          <a:lstStyle/>
          <a:p>
            <a:r>
              <a:rPr lang="en-US" dirty="0"/>
              <a:t>Femoral head (ball) is removed </a:t>
            </a:r>
          </a:p>
          <a:p>
            <a:r>
              <a:rPr lang="en-US" dirty="0"/>
              <a:t>Metal stem inserted into hollow center of femur</a:t>
            </a:r>
          </a:p>
          <a:p>
            <a:pPr lvl="1"/>
            <a:r>
              <a:rPr lang="en-US" dirty="0">
                <a:solidFill>
                  <a:schemeClr val="tx1"/>
                </a:solidFill>
              </a:rPr>
              <a:t>Press fit vs. cemented</a:t>
            </a:r>
          </a:p>
          <a:p>
            <a:r>
              <a:rPr lang="en-US" dirty="0"/>
              <a:t>Ceramic or </a:t>
            </a:r>
            <a:r>
              <a:rPr lang="en-US" err="1"/>
              <a:t>oxinium</a:t>
            </a:r>
            <a:r>
              <a:rPr lang="en-US" dirty="0"/>
              <a:t> ball attached to metal stem</a:t>
            </a:r>
          </a:p>
          <a:p>
            <a:r>
              <a:rPr lang="en-US" dirty="0"/>
              <a:t>Damaged surface of acetabulum (socket) is removed and replaced with metal cup</a:t>
            </a:r>
          </a:p>
          <a:p>
            <a:pPr lvl="1"/>
            <a:r>
              <a:rPr lang="en-US" dirty="0">
                <a:solidFill>
                  <a:schemeClr val="tx1"/>
                </a:solidFill>
              </a:rPr>
              <a:t>A screw is placed</a:t>
            </a:r>
          </a:p>
          <a:p>
            <a:r>
              <a:rPr lang="en-US" dirty="0"/>
              <a:t>Plastic liner</a:t>
            </a:r>
          </a:p>
          <a:p>
            <a:r>
              <a:rPr lang="en-US" dirty="0"/>
              <a:t>Type: Smith &amp; Nephew Anthology, Kyocera or Zimmer Biomet Systems</a:t>
            </a:r>
            <a:endParaRPr lang="en-US" dirty="0">
              <a:ea typeface="+mn-lt"/>
              <a:cs typeface="+mn-lt"/>
            </a:endParaRPr>
          </a:p>
        </p:txBody>
      </p:sp>
      <p:pic>
        <p:nvPicPr>
          <p:cNvPr id="1026" name="Picture 2" descr="components of a total  hip replacement"/>
          <p:cNvPicPr>
            <a:picLocks noChangeAspect="1" noChangeArrowheads="1"/>
          </p:cNvPicPr>
          <p:nvPr/>
        </p:nvPicPr>
        <p:blipFill>
          <a:blip r:embed="rId3" cstate="print"/>
          <a:srcRect/>
          <a:stretch>
            <a:fillRect/>
          </a:stretch>
        </p:blipFill>
        <p:spPr bwMode="auto">
          <a:xfrm>
            <a:off x="4800600" y="1524000"/>
            <a:ext cx="4057650" cy="2141191"/>
          </a:xfrm>
          <a:prstGeom prst="rect">
            <a:avLst/>
          </a:prstGeom>
          <a:noFill/>
        </p:spPr>
      </p:pic>
      <p:sp>
        <p:nvSpPr>
          <p:cNvPr id="4" name="TextBox 3">
            <a:extLst>
              <a:ext uri="{FF2B5EF4-FFF2-40B4-BE49-F238E27FC236}">
                <a16:creationId xmlns:a16="http://schemas.microsoft.com/office/drawing/2014/main" id="{BAEBEF9E-BC2F-429C-88B2-3DC13AC02A17}"/>
              </a:ext>
            </a:extLst>
          </p:cNvPr>
          <p:cNvSpPr txBox="1"/>
          <p:nvPr/>
        </p:nvSpPr>
        <p:spPr>
          <a:xfrm>
            <a:off x="6169024" y="4507442"/>
            <a:ext cx="2743200"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ea typeface="+mn-lt"/>
                <a:cs typeface="+mn-lt"/>
              </a:rPr>
              <a:t>* HIP PRECAUTIONS FOR 6 WEEKS *</a:t>
            </a:r>
            <a:endParaRPr lang="en-US" sz="1600" dirty="0">
              <a:ea typeface="+mn-lt"/>
              <a:cs typeface="+mn-lt"/>
            </a:endParaRPr>
          </a:p>
          <a:p>
            <a:r>
              <a:rPr lang="en-US" sz="1600" dirty="0">
                <a:ea typeface="+mn-lt"/>
                <a:cs typeface="+mn-lt"/>
              </a:rPr>
              <a:t>1. Do not bend greater than 90 degrees</a:t>
            </a:r>
          </a:p>
          <a:p>
            <a:r>
              <a:rPr lang="en-US" sz="1600" dirty="0">
                <a:ea typeface="+mn-lt"/>
                <a:cs typeface="+mn-lt"/>
              </a:rPr>
              <a:t>2. Do not twist your surgical leg inward</a:t>
            </a:r>
          </a:p>
          <a:p>
            <a:r>
              <a:rPr lang="en-US" sz="1600" dirty="0">
                <a:ea typeface="+mn-lt"/>
                <a:cs typeface="+mn-lt"/>
              </a:rPr>
              <a:t>3. Do not cross your legs</a:t>
            </a:r>
            <a:endParaRPr lang="en-US" sz="1600" dirty="0"/>
          </a:p>
        </p:txBody>
      </p:sp>
      <p:pic>
        <p:nvPicPr>
          <p:cNvPr id="5" name="Picture 5" descr="Text&#10;&#10;Description automatically generated">
            <a:extLst>
              <a:ext uri="{FF2B5EF4-FFF2-40B4-BE49-F238E27FC236}">
                <a16:creationId xmlns:a16="http://schemas.microsoft.com/office/drawing/2014/main" id="{D0463CCE-EC1A-3E71-30A2-D57C50684148}"/>
              </a:ext>
            </a:extLst>
          </p:cNvPr>
          <p:cNvPicPr>
            <a:picLocks noChangeAspect="1"/>
          </p:cNvPicPr>
          <p:nvPr/>
        </p:nvPicPr>
        <p:blipFill>
          <a:blip r:embed="rId4"/>
          <a:stretch>
            <a:fillRect/>
          </a:stretch>
        </p:blipFill>
        <p:spPr>
          <a:xfrm>
            <a:off x="7386057" y="227343"/>
            <a:ext cx="1554800" cy="531660"/>
          </a:xfrm>
          <a:prstGeom prst="rect">
            <a:avLst/>
          </a:prstGeom>
        </p:spPr>
      </p:pic>
      <p:pic>
        <p:nvPicPr>
          <p:cNvPr id="9" name="Content Placeholder 8" descr="X-ray of a person&amp;#39;s hip joint&#10;&#10;AI-generated content may be incorrect.">
            <a:extLst>
              <a:ext uri="{FF2B5EF4-FFF2-40B4-BE49-F238E27FC236}">
                <a16:creationId xmlns:a16="http://schemas.microsoft.com/office/drawing/2014/main" id="{658D2DD6-49D3-4791-523B-7EDE2F062CC8}"/>
              </a:ext>
            </a:extLst>
          </p:cNvPr>
          <p:cNvPicPr>
            <a:picLocks noGrp="1" noChangeAspect="1"/>
          </p:cNvPicPr>
          <p:nvPr>
            <p:ph sz="half" idx="2"/>
          </p:nvPr>
        </p:nvPicPr>
        <p:blipFill>
          <a:blip r:embed="rId5"/>
          <a:stretch>
            <a:fillRect/>
          </a:stretch>
        </p:blipFill>
        <p:spPr>
          <a:xfrm>
            <a:off x="3858127" y="3719965"/>
            <a:ext cx="2233864" cy="2601865"/>
          </a:xfrm>
          <a:prstGeom prst="rect">
            <a:avLst/>
          </a:prstGeom>
        </p:spPr>
      </p:pic>
    </p:spTree>
    <p:extLst>
      <p:ext uri="{BB962C8B-B14F-4D97-AF65-F5344CB8AC3E}">
        <p14:creationId xmlns:p14="http://schemas.microsoft.com/office/powerpoint/2010/main" val="4170174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86EB8-BEDD-9186-9B7A-DAEC05BFCE7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FCFAA32-C279-73D8-E03F-3239E1855993}"/>
              </a:ext>
            </a:extLst>
          </p:cNvPr>
          <p:cNvSpPr txBox="1"/>
          <p:nvPr/>
        </p:nvSpPr>
        <p:spPr>
          <a:xfrm>
            <a:off x="190271" y="1606640"/>
            <a:ext cx="8760845" cy="3293209"/>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4000" b="1" dirty="0"/>
              <a:t>SURGERY LOCATIONS</a:t>
            </a:r>
          </a:p>
          <a:p>
            <a:pPr algn="ctr"/>
            <a:endParaRPr lang="en-US" sz="4000" b="1" dirty="0">
              <a:latin typeface="Georgia"/>
              <a:cs typeface="Times New Roman"/>
            </a:endParaRPr>
          </a:p>
          <a:p>
            <a:pPr algn="ctr"/>
            <a:r>
              <a:rPr lang="en-US" sz="2000" b="1" dirty="0">
                <a:latin typeface="Times New Roman"/>
                <a:cs typeface="Times New Roman"/>
              </a:rPr>
              <a:t>Outpatient Surgery Centers:</a:t>
            </a:r>
          </a:p>
          <a:p>
            <a:pPr marL="457200" indent="-457200" algn="ctr">
              <a:buAutoNum type="arabicPeriod"/>
            </a:pPr>
            <a:r>
              <a:rPr lang="en-US" dirty="0">
                <a:latin typeface="Times New Roman"/>
                <a:cs typeface="Times New Roman"/>
              </a:rPr>
              <a:t>Rush Oak Brook Surgery Center</a:t>
            </a:r>
          </a:p>
          <a:p>
            <a:pPr marL="457200" indent="-457200" algn="ctr">
              <a:buAutoNum type="arabicPeriod"/>
            </a:pPr>
            <a:r>
              <a:rPr lang="en-US" dirty="0">
                <a:latin typeface="Times New Roman"/>
                <a:cs typeface="Times New Roman"/>
              </a:rPr>
              <a:t>Gold Coast Surgery Center</a:t>
            </a:r>
            <a:endParaRPr lang="en-US" dirty="0"/>
          </a:p>
          <a:p>
            <a:pPr marL="457200" indent="-457200" algn="ctr">
              <a:buAutoNum type="arabicPeriod"/>
            </a:pPr>
            <a:r>
              <a:rPr lang="en-US" dirty="0">
                <a:latin typeface="Times New Roman"/>
                <a:cs typeface="Times New Roman"/>
              </a:rPr>
              <a:t>South Suburban Surgical Suites</a:t>
            </a:r>
          </a:p>
          <a:p>
            <a:pPr marL="457200" indent="-457200" algn="ctr">
              <a:buAutoNum type="arabicPeriod"/>
            </a:pPr>
            <a:endParaRPr lang="en-US" dirty="0">
              <a:latin typeface="Times New Roman"/>
              <a:cs typeface="Times New Roman"/>
            </a:endParaRPr>
          </a:p>
          <a:p>
            <a:pPr algn="ctr"/>
            <a:r>
              <a:rPr lang="en-US" b="1" dirty="0">
                <a:latin typeface="Times New Roman"/>
                <a:cs typeface="Times New Roman"/>
              </a:rPr>
              <a:t>Hospital:</a:t>
            </a:r>
          </a:p>
          <a:p>
            <a:pPr marL="342900" indent="-342900" algn="ctr">
              <a:buAutoNum type="arabicPeriod"/>
            </a:pPr>
            <a:r>
              <a:rPr lang="en-US" dirty="0">
                <a:latin typeface="Times New Roman"/>
                <a:cs typeface="Times New Roman"/>
              </a:rPr>
              <a:t>Rush University Medical Center </a:t>
            </a:r>
          </a:p>
        </p:txBody>
      </p:sp>
    </p:spTree>
    <p:extLst>
      <p:ext uri="{BB962C8B-B14F-4D97-AF65-F5344CB8AC3E}">
        <p14:creationId xmlns:p14="http://schemas.microsoft.com/office/powerpoint/2010/main" val="3880538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13ADD-C86E-4DC4-DE12-A26E3722C1F6}"/>
              </a:ext>
            </a:extLst>
          </p:cNvPr>
          <p:cNvSpPr>
            <a:spLocks noGrp="1"/>
          </p:cNvSpPr>
          <p:nvPr>
            <p:ph type="title"/>
          </p:nvPr>
        </p:nvSpPr>
        <p:spPr/>
        <p:txBody>
          <a:bodyPr vert="horz" lIns="91440" tIns="45720" rIns="91440" bIns="45720" anchor="b">
            <a:normAutofit/>
          </a:bodyPr>
          <a:lstStyle/>
          <a:p>
            <a:r>
              <a:rPr lang="en-US" b="1" dirty="0">
                <a:solidFill>
                  <a:schemeClr val="tx1"/>
                </a:solidFill>
              </a:rPr>
              <a:t>Rush Oak Brook Surgery Center  </a:t>
            </a:r>
          </a:p>
        </p:txBody>
      </p:sp>
      <p:sp>
        <p:nvSpPr>
          <p:cNvPr id="3" name="Content Placeholder 2">
            <a:extLst>
              <a:ext uri="{FF2B5EF4-FFF2-40B4-BE49-F238E27FC236}">
                <a16:creationId xmlns:a16="http://schemas.microsoft.com/office/drawing/2014/main" id="{6AC496C3-91BA-86C5-61BF-50BF15F3D8BA}"/>
              </a:ext>
            </a:extLst>
          </p:cNvPr>
          <p:cNvSpPr>
            <a:spLocks noGrp="1"/>
          </p:cNvSpPr>
          <p:nvPr>
            <p:ph sz="quarter" idx="1"/>
          </p:nvPr>
        </p:nvSpPr>
        <p:spPr/>
        <p:txBody>
          <a:bodyPr vert="horz" lIns="91440" tIns="45720" rIns="91440" bIns="45720" anchor="t">
            <a:normAutofit/>
          </a:bodyPr>
          <a:lstStyle/>
          <a:p>
            <a:pPr marL="0" indent="0">
              <a:buNone/>
            </a:pPr>
            <a:r>
              <a:rPr lang="en-US" b="1" dirty="0">
                <a:latin typeface="Times New Roman"/>
                <a:ea typeface="Roboto"/>
                <a:cs typeface="Roboto"/>
              </a:rPr>
              <a:t>Oak Brook, IL - Rush Oak Brook Surgery Center</a:t>
            </a:r>
            <a:endParaRPr lang="en-US" dirty="0"/>
          </a:p>
          <a:p>
            <a:pPr marL="0" indent="0">
              <a:buNone/>
            </a:pPr>
            <a:r>
              <a:rPr lang="en-US" sz="2000" dirty="0">
                <a:solidFill>
                  <a:srgbClr val="1F1F1F"/>
                </a:solidFill>
                <a:latin typeface="Times New Roman"/>
                <a:ea typeface="Roboto"/>
                <a:cs typeface="Roboto"/>
              </a:rPr>
              <a:t>2011 York Rd, Oak Brook, IL 60523</a:t>
            </a:r>
          </a:p>
          <a:p>
            <a:pPr marL="342900" indent="-342900">
              <a:buFont typeface="Courier New"/>
              <a:buChar char="o"/>
            </a:pPr>
            <a:r>
              <a:rPr lang="en-US" sz="1400" dirty="0">
                <a:solidFill>
                  <a:srgbClr val="1F1F1F"/>
                </a:solidFill>
                <a:latin typeface="Times New Roman"/>
                <a:ea typeface="Roboto"/>
                <a:cs typeface="Roboto"/>
              </a:rPr>
              <a:t>Third floor</a:t>
            </a:r>
            <a:endParaRPr lang="en-US" sz="1200" dirty="0"/>
          </a:p>
          <a:p>
            <a:pPr marL="0" indent="0">
              <a:buNone/>
            </a:pPr>
            <a:r>
              <a:rPr lang="en-US" sz="2000" dirty="0">
                <a:solidFill>
                  <a:srgbClr val="1F1F1F"/>
                </a:solidFill>
                <a:latin typeface="Times New Roman"/>
                <a:ea typeface="Roboto"/>
                <a:cs typeface="Roboto"/>
              </a:rPr>
              <a:t>Facility phone #: </a:t>
            </a:r>
            <a:r>
              <a:rPr lang="en-US" sz="2000" dirty="0">
                <a:solidFill>
                  <a:srgbClr val="1F1F1F"/>
                </a:solidFill>
                <a:latin typeface="Times New Roman"/>
                <a:ea typeface="Roboto"/>
                <a:cs typeface="Arial"/>
              </a:rPr>
              <a:t>630-472-2445</a:t>
            </a:r>
            <a:endParaRPr lang="en-US" sz="2000" dirty="0">
              <a:solidFill>
                <a:srgbClr val="1F1F1F"/>
              </a:solidFill>
              <a:latin typeface="Times New Roman"/>
              <a:ea typeface="Roboto"/>
              <a:cs typeface="Roboto"/>
            </a:endParaRPr>
          </a:p>
          <a:p>
            <a:pPr marL="0" indent="0">
              <a:buNone/>
            </a:pPr>
            <a:endParaRPr lang="en-US" sz="1100" dirty="0">
              <a:solidFill>
                <a:srgbClr val="1F1F1F"/>
              </a:solidFill>
              <a:latin typeface="Roboto"/>
              <a:ea typeface="Roboto"/>
              <a:cs typeface="Roboto"/>
            </a:endParaRPr>
          </a:p>
          <a:p>
            <a:pPr marL="0" indent="0">
              <a:buNone/>
            </a:pPr>
            <a:endParaRPr lang="en-US" b="1" dirty="0">
              <a:solidFill>
                <a:srgbClr val="000000"/>
              </a:solidFill>
              <a:latin typeface="Times New Roman"/>
              <a:ea typeface="Roboto"/>
              <a:cs typeface="Times New Roman"/>
            </a:endParaRPr>
          </a:p>
          <a:p>
            <a:pPr marL="0" indent="0">
              <a:buNone/>
            </a:pPr>
            <a:endParaRPr lang="en-US" sz="1100" dirty="0">
              <a:solidFill>
                <a:srgbClr val="1F1F1F"/>
              </a:solidFill>
              <a:latin typeface="Roboto"/>
              <a:ea typeface="Roboto"/>
              <a:cs typeface="Roboto"/>
            </a:endParaRPr>
          </a:p>
          <a:p>
            <a:pPr marL="0" indent="0">
              <a:buNone/>
            </a:pPr>
            <a:endParaRPr lang="en-US" sz="2800" b="1" dirty="0">
              <a:solidFill>
                <a:srgbClr val="1F1F1F"/>
              </a:solidFill>
              <a:latin typeface="Times New Roman"/>
              <a:ea typeface="Roboto"/>
              <a:cs typeface="Roboto"/>
            </a:endParaRPr>
          </a:p>
        </p:txBody>
      </p:sp>
      <p:pic>
        <p:nvPicPr>
          <p:cNvPr id="4" name="Picture 3" descr="A sign outside of a hospital&#10;&#10;AI-generated content may be incorrect.">
            <a:extLst>
              <a:ext uri="{FF2B5EF4-FFF2-40B4-BE49-F238E27FC236}">
                <a16:creationId xmlns:a16="http://schemas.microsoft.com/office/drawing/2014/main" id="{F7FD6C7E-7595-49F8-F652-F96B5D6E4205}"/>
              </a:ext>
            </a:extLst>
          </p:cNvPr>
          <p:cNvPicPr>
            <a:picLocks noChangeAspect="1"/>
          </p:cNvPicPr>
          <p:nvPr/>
        </p:nvPicPr>
        <p:blipFill>
          <a:blip r:embed="rId2"/>
          <a:stretch>
            <a:fillRect/>
          </a:stretch>
        </p:blipFill>
        <p:spPr>
          <a:xfrm>
            <a:off x="2072369" y="3099707"/>
            <a:ext cx="5282295" cy="2911928"/>
          </a:xfrm>
          <a:prstGeom prst="rect">
            <a:avLst/>
          </a:prstGeom>
        </p:spPr>
      </p:pic>
    </p:spTree>
    <p:extLst>
      <p:ext uri="{BB962C8B-B14F-4D97-AF65-F5344CB8AC3E}">
        <p14:creationId xmlns:p14="http://schemas.microsoft.com/office/powerpoint/2010/main" val="3512939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AFABB-45C9-77AE-5634-2377071D49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76627E-6D1F-60F5-A602-511850A74BB5}"/>
              </a:ext>
            </a:extLst>
          </p:cNvPr>
          <p:cNvSpPr>
            <a:spLocks noGrp="1"/>
          </p:cNvSpPr>
          <p:nvPr>
            <p:ph type="title"/>
          </p:nvPr>
        </p:nvSpPr>
        <p:spPr/>
        <p:txBody>
          <a:bodyPr vert="horz" lIns="91440" tIns="45720" rIns="91440" bIns="45720" anchor="b">
            <a:normAutofit/>
          </a:bodyPr>
          <a:lstStyle/>
          <a:p>
            <a:r>
              <a:rPr lang="en-US" b="1" dirty="0">
                <a:solidFill>
                  <a:schemeClr val="tx1"/>
                </a:solidFill>
              </a:rPr>
              <a:t>Gold Coast Surgery Center</a:t>
            </a:r>
          </a:p>
        </p:txBody>
      </p:sp>
      <p:sp>
        <p:nvSpPr>
          <p:cNvPr id="3" name="Content Placeholder 2">
            <a:extLst>
              <a:ext uri="{FF2B5EF4-FFF2-40B4-BE49-F238E27FC236}">
                <a16:creationId xmlns:a16="http://schemas.microsoft.com/office/drawing/2014/main" id="{DAB92520-F001-33D1-60E1-EB89885D2C8E}"/>
              </a:ext>
            </a:extLst>
          </p:cNvPr>
          <p:cNvSpPr>
            <a:spLocks noGrp="1"/>
          </p:cNvSpPr>
          <p:nvPr>
            <p:ph sz="quarter" idx="1"/>
          </p:nvPr>
        </p:nvSpPr>
        <p:spPr/>
        <p:txBody>
          <a:bodyPr vert="horz" lIns="91440" tIns="45720" rIns="91440" bIns="45720" anchor="t">
            <a:normAutofit/>
          </a:bodyPr>
          <a:lstStyle/>
          <a:p>
            <a:pPr marL="0" indent="0">
              <a:buNone/>
            </a:pPr>
            <a:r>
              <a:rPr lang="en-US" b="1" dirty="0">
                <a:latin typeface="Times New Roman"/>
                <a:ea typeface="Roboto"/>
                <a:cs typeface="Times New Roman"/>
              </a:rPr>
              <a:t>Chicago, IL - Gold Coast Surgery Center</a:t>
            </a:r>
            <a:endParaRPr lang="en-US" b="1" u="sng" dirty="0">
              <a:solidFill>
                <a:srgbClr val="000000"/>
              </a:solidFill>
              <a:latin typeface="Times New Roman"/>
              <a:ea typeface="Roboto"/>
              <a:cs typeface="Times New Roman"/>
            </a:endParaRPr>
          </a:p>
          <a:p>
            <a:pPr marL="0" indent="0">
              <a:buNone/>
            </a:pPr>
            <a:r>
              <a:rPr lang="en-US" sz="2000" dirty="0">
                <a:solidFill>
                  <a:srgbClr val="1F1F1F"/>
                </a:solidFill>
                <a:latin typeface="Times New Roman"/>
                <a:ea typeface="Roboto"/>
                <a:cs typeface="Roboto"/>
              </a:rPr>
              <a:t>845 N Michigan Ave #985W, Chicago, IL 60611 </a:t>
            </a:r>
            <a:endParaRPr lang="en-US" b="1" u="sng" dirty="0">
              <a:solidFill>
                <a:srgbClr val="000000"/>
              </a:solidFill>
              <a:latin typeface="Times New Roman"/>
              <a:ea typeface="Roboto"/>
              <a:cs typeface="Times New Roman"/>
            </a:endParaRPr>
          </a:p>
          <a:p>
            <a:pPr marL="342900" indent="-342900">
              <a:buFont typeface="Courier New"/>
              <a:buChar char="o"/>
            </a:pPr>
            <a:r>
              <a:rPr lang="en-US" sz="1400" dirty="0">
                <a:solidFill>
                  <a:srgbClr val="1F1F1F"/>
                </a:solidFill>
                <a:latin typeface="Times New Roman"/>
                <a:ea typeface="Roboto"/>
                <a:cs typeface="Roboto"/>
              </a:rPr>
              <a:t>located in back of Water Tower Place on 9th floor</a:t>
            </a:r>
          </a:p>
          <a:p>
            <a:pPr marL="0" indent="0">
              <a:buNone/>
            </a:pPr>
            <a:r>
              <a:rPr lang="en-US" sz="2000" dirty="0">
                <a:solidFill>
                  <a:srgbClr val="1F1F1F"/>
                </a:solidFill>
                <a:latin typeface="Times New Roman"/>
                <a:ea typeface="Roboto"/>
                <a:cs typeface="Roboto"/>
              </a:rPr>
              <a:t>Facility phone #: (312) 521-5500</a:t>
            </a:r>
            <a:endParaRPr lang="en-US" sz="1100" dirty="0">
              <a:solidFill>
                <a:srgbClr val="1A0DAB"/>
              </a:solidFill>
              <a:latin typeface="Roboto"/>
              <a:ea typeface="Roboto"/>
              <a:cs typeface="Roboto"/>
            </a:endParaRPr>
          </a:p>
          <a:p>
            <a:pPr marL="0" indent="0">
              <a:buNone/>
            </a:pPr>
            <a:endParaRPr lang="en-US" sz="1100" dirty="0">
              <a:solidFill>
                <a:srgbClr val="1F1F1F"/>
              </a:solidFill>
              <a:latin typeface="Roboto"/>
              <a:ea typeface="Roboto"/>
              <a:cs typeface="Roboto"/>
            </a:endParaRPr>
          </a:p>
          <a:p>
            <a:pPr marL="0" indent="0">
              <a:buNone/>
            </a:pPr>
            <a:endParaRPr lang="en-US" sz="2800" b="1" dirty="0">
              <a:solidFill>
                <a:srgbClr val="1F1F1F"/>
              </a:solidFill>
              <a:latin typeface="Times New Roman"/>
              <a:ea typeface="Roboto"/>
              <a:cs typeface="Roboto"/>
            </a:endParaRPr>
          </a:p>
        </p:txBody>
      </p:sp>
      <p:pic>
        <p:nvPicPr>
          <p:cNvPr id="5" name="Picture 4" descr="A room with chairs and a glass wall&#10;&#10;AI-generated content may be incorrect.">
            <a:extLst>
              <a:ext uri="{FF2B5EF4-FFF2-40B4-BE49-F238E27FC236}">
                <a16:creationId xmlns:a16="http://schemas.microsoft.com/office/drawing/2014/main" id="{EA2C01F0-FBD5-51AB-CD72-8510B3C96E0C}"/>
              </a:ext>
            </a:extLst>
          </p:cNvPr>
          <p:cNvPicPr>
            <a:picLocks noChangeAspect="1"/>
          </p:cNvPicPr>
          <p:nvPr/>
        </p:nvPicPr>
        <p:blipFill>
          <a:blip r:embed="rId2"/>
          <a:stretch>
            <a:fillRect/>
          </a:stretch>
        </p:blipFill>
        <p:spPr>
          <a:xfrm>
            <a:off x="2769054" y="3203121"/>
            <a:ext cx="3867150" cy="2890157"/>
          </a:xfrm>
          <a:prstGeom prst="rect">
            <a:avLst/>
          </a:prstGeom>
        </p:spPr>
      </p:pic>
    </p:spTree>
    <p:extLst>
      <p:ext uri="{BB962C8B-B14F-4D97-AF65-F5344CB8AC3E}">
        <p14:creationId xmlns:p14="http://schemas.microsoft.com/office/powerpoint/2010/main" val="3229675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06DC5-9981-ACBF-AFFB-B2C654E41319}"/>
              </a:ext>
            </a:extLst>
          </p:cNvPr>
          <p:cNvSpPr>
            <a:spLocks noGrp="1"/>
          </p:cNvSpPr>
          <p:nvPr>
            <p:ph type="title"/>
          </p:nvPr>
        </p:nvSpPr>
        <p:spPr/>
        <p:txBody>
          <a:bodyPr vert="horz" lIns="91440" tIns="45720" rIns="91440" bIns="45720" anchor="b">
            <a:normAutofit/>
          </a:bodyPr>
          <a:lstStyle/>
          <a:p>
            <a:r>
              <a:rPr lang="en-US" b="1" dirty="0">
                <a:solidFill>
                  <a:schemeClr val="tx1"/>
                </a:solidFill>
              </a:rPr>
              <a:t>South Suburban </a:t>
            </a:r>
            <a:r>
              <a:rPr lang="en-US" b="1" dirty="0" err="1">
                <a:solidFill>
                  <a:schemeClr val="tx1"/>
                </a:solidFill>
              </a:rPr>
              <a:t>Surgial</a:t>
            </a:r>
            <a:r>
              <a:rPr lang="en-US" b="1" dirty="0">
                <a:solidFill>
                  <a:schemeClr val="tx1"/>
                </a:solidFill>
              </a:rPr>
              <a:t> Suites</a:t>
            </a:r>
          </a:p>
        </p:txBody>
      </p:sp>
      <p:sp>
        <p:nvSpPr>
          <p:cNvPr id="3" name="Content Placeholder 2">
            <a:extLst>
              <a:ext uri="{FF2B5EF4-FFF2-40B4-BE49-F238E27FC236}">
                <a16:creationId xmlns:a16="http://schemas.microsoft.com/office/drawing/2014/main" id="{1C7E36E5-986D-E3FB-413A-4A8FBE0E6400}"/>
              </a:ext>
            </a:extLst>
          </p:cNvPr>
          <p:cNvSpPr>
            <a:spLocks noGrp="1"/>
          </p:cNvSpPr>
          <p:nvPr>
            <p:ph sz="quarter" idx="1"/>
          </p:nvPr>
        </p:nvSpPr>
        <p:spPr/>
        <p:txBody>
          <a:bodyPr vert="horz" lIns="91440" tIns="45720" rIns="91440" bIns="45720" anchor="t">
            <a:normAutofit/>
          </a:bodyPr>
          <a:lstStyle/>
          <a:p>
            <a:pPr marL="0" indent="0">
              <a:buNone/>
            </a:pPr>
            <a:r>
              <a:rPr lang="en-US" sz="2800" b="1" dirty="0">
                <a:latin typeface="Times New Roman"/>
                <a:cs typeface="Times New Roman"/>
              </a:rPr>
              <a:t>Munster, IN - </a:t>
            </a:r>
            <a:r>
              <a:rPr lang="en-US" sz="2800" b="1" dirty="0">
                <a:solidFill>
                  <a:srgbClr val="1F1F1F"/>
                </a:solidFill>
                <a:latin typeface="Times New Roman"/>
                <a:cs typeface="Times New Roman"/>
              </a:rPr>
              <a:t>South Suburban Surgical Suites </a:t>
            </a:r>
            <a:endParaRPr lang="en-US" sz="2800" dirty="0">
              <a:latin typeface="Times New Roman"/>
              <a:cs typeface="Times New Roman"/>
            </a:endParaRPr>
          </a:p>
          <a:p>
            <a:pPr marL="0" indent="0">
              <a:buNone/>
            </a:pPr>
            <a:r>
              <a:rPr lang="en-US" sz="2000" dirty="0">
                <a:latin typeface="Times New Roman"/>
                <a:cs typeface="Times New Roman"/>
              </a:rPr>
              <a:t>9200 Calumet Ave Suite E100 Munster, Indiana, 46321</a:t>
            </a:r>
          </a:p>
          <a:p>
            <a:pPr marL="342900" indent="-342900">
              <a:buFont typeface="Courier New"/>
              <a:buChar char="o"/>
            </a:pPr>
            <a:r>
              <a:rPr lang="en-US" sz="1400" dirty="0">
                <a:latin typeface="Times New Roman"/>
                <a:cs typeface="Times New Roman"/>
              </a:rPr>
              <a:t>Located next to Rush medical building</a:t>
            </a:r>
          </a:p>
          <a:p>
            <a:pPr marL="0" indent="0">
              <a:buNone/>
            </a:pPr>
            <a:r>
              <a:rPr lang="en-US" sz="2000" dirty="0">
                <a:latin typeface="Times New Roman"/>
                <a:cs typeface="Times New Roman"/>
              </a:rPr>
              <a:t>Facility phone #: (219) 595-0601</a:t>
            </a:r>
            <a:endParaRPr lang="en-US" dirty="0"/>
          </a:p>
        </p:txBody>
      </p:sp>
      <p:pic>
        <p:nvPicPr>
          <p:cNvPr id="4" name="Picture 3" descr="A building with cars parked in front of it&#10;&#10;AI-generated content may be incorrect.">
            <a:extLst>
              <a:ext uri="{FF2B5EF4-FFF2-40B4-BE49-F238E27FC236}">
                <a16:creationId xmlns:a16="http://schemas.microsoft.com/office/drawing/2014/main" id="{8718FCA7-EDDC-E444-FF42-A80EAEF712FF}"/>
              </a:ext>
            </a:extLst>
          </p:cNvPr>
          <p:cNvPicPr>
            <a:picLocks noChangeAspect="1"/>
          </p:cNvPicPr>
          <p:nvPr/>
        </p:nvPicPr>
        <p:blipFill>
          <a:blip r:embed="rId2"/>
          <a:stretch>
            <a:fillRect/>
          </a:stretch>
        </p:blipFill>
        <p:spPr>
          <a:xfrm>
            <a:off x="3239861" y="3058206"/>
            <a:ext cx="5048250" cy="3038475"/>
          </a:xfrm>
          <a:prstGeom prst="rect">
            <a:avLst/>
          </a:prstGeom>
        </p:spPr>
      </p:pic>
      <p:pic>
        <p:nvPicPr>
          <p:cNvPr id="9" name="Picture 8" descr="A red arrow pointing to the right&#10;&#10;AI-generated content may be incorrect.">
            <a:extLst>
              <a:ext uri="{FF2B5EF4-FFF2-40B4-BE49-F238E27FC236}">
                <a16:creationId xmlns:a16="http://schemas.microsoft.com/office/drawing/2014/main" id="{580248BE-C5F2-B1E4-D447-A0DC9CE64220}"/>
              </a:ext>
            </a:extLst>
          </p:cNvPr>
          <p:cNvPicPr>
            <a:picLocks noChangeAspect="1"/>
          </p:cNvPicPr>
          <p:nvPr/>
        </p:nvPicPr>
        <p:blipFill>
          <a:blip r:embed="rId3"/>
          <a:stretch>
            <a:fillRect/>
          </a:stretch>
        </p:blipFill>
        <p:spPr>
          <a:xfrm>
            <a:off x="1917927" y="4577443"/>
            <a:ext cx="1313090" cy="653143"/>
          </a:xfrm>
          <a:prstGeom prst="rect">
            <a:avLst/>
          </a:prstGeom>
        </p:spPr>
      </p:pic>
      <p:sp>
        <p:nvSpPr>
          <p:cNvPr id="10" name="TextBox 9">
            <a:extLst>
              <a:ext uri="{FF2B5EF4-FFF2-40B4-BE49-F238E27FC236}">
                <a16:creationId xmlns:a16="http://schemas.microsoft.com/office/drawing/2014/main" id="{F208404E-2094-8B45-F3EB-ABD0D9C8C559}"/>
              </a:ext>
            </a:extLst>
          </p:cNvPr>
          <p:cNvSpPr txBox="1"/>
          <p:nvPr/>
        </p:nvSpPr>
        <p:spPr>
          <a:xfrm>
            <a:off x="718457" y="4724399"/>
            <a:ext cx="119742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Facility entrance</a:t>
            </a:r>
            <a:r>
              <a:rPr lang="en-US" dirty="0"/>
              <a:t> </a:t>
            </a:r>
          </a:p>
        </p:txBody>
      </p:sp>
    </p:spTree>
    <p:extLst>
      <p:ext uri="{BB962C8B-B14F-4D97-AF65-F5344CB8AC3E}">
        <p14:creationId xmlns:p14="http://schemas.microsoft.com/office/powerpoint/2010/main" val="1958201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CB5B6-B762-CC0B-68A6-191F3E4E9146}"/>
              </a:ext>
            </a:extLst>
          </p:cNvPr>
          <p:cNvSpPr>
            <a:spLocks noGrp="1"/>
          </p:cNvSpPr>
          <p:nvPr>
            <p:ph type="title"/>
          </p:nvPr>
        </p:nvSpPr>
        <p:spPr/>
        <p:txBody>
          <a:bodyPr vert="horz" lIns="91440" tIns="45720" rIns="91440" bIns="45720" anchor="b">
            <a:normAutofit/>
          </a:bodyPr>
          <a:lstStyle/>
          <a:p>
            <a:r>
              <a:rPr lang="en-US" b="1" dirty="0">
                <a:solidFill>
                  <a:schemeClr val="tx1"/>
                </a:solidFill>
                <a:latin typeface="Georgia"/>
                <a:cs typeface="Times New Roman"/>
              </a:rPr>
              <a:t>Rush University Medical Center</a:t>
            </a:r>
          </a:p>
        </p:txBody>
      </p:sp>
      <p:sp>
        <p:nvSpPr>
          <p:cNvPr id="3" name="Content Placeholder 2">
            <a:extLst>
              <a:ext uri="{FF2B5EF4-FFF2-40B4-BE49-F238E27FC236}">
                <a16:creationId xmlns:a16="http://schemas.microsoft.com/office/drawing/2014/main" id="{F40B1D61-7880-699E-90A0-A5004F160481}"/>
              </a:ext>
            </a:extLst>
          </p:cNvPr>
          <p:cNvSpPr>
            <a:spLocks noGrp="1"/>
          </p:cNvSpPr>
          <p:nvPr>
            <p:ph sz="quarter" idx="1"/>
          </p:nvPr>
        </p:nvSpPr>
        <p:spPr/>
        <p:txBody>
          <a:bodyPr vert="horz" lIns="91440" tIns="45720" rIns="91440" bIns="45720" anchor="t">
            <a:normAutofit/>
          </a:bodyPr>
          <a:lstStyle/>
          <a:p>
            <a:pPr marL="0" indent="0">
              <a:buNone/>
            </a:pPr>
            <a:r>
              <a:rPr lang="en-US" b="1" dirty="0">
                <a:latin typeface="Times New Roman"/>
                <a:cs typeface="Times New Roman"/>
              </a:rPr>
              <a:t>Rush University Medical Center </a:t>
            </a:r>
          </a:p>
          <a:p>
            <a:pPr marL="0" indent="0">
              <a:buNone/>
            </a:pPr>
            <a:r>
              <a:rPr lang="en-US" sz="2000" dirty="0">
                <a:latin typeface="Times New Roman"/>
                <a:ea typeface="Roboto"/>
                <a:cs typeface="Roboto"/>
              </a:rPr>
              <a:t>1620 W. Harrison St., Chicago, IL 60612</a:t>
            </a:r>
          </a:p>
          <a:p>
            <a:pPr marL="342900" indent="-342900">
              <a:buFont typeface="Courier New"/>
              <a:buChar char="o"/>
            </a:pPr>
            <a:r>
              <a:rPr lang="en-US" sz="2000" dirty="0">
                <a:latin typeface="Times New Roman"/>
                <a:ea typeface="Roboto"/>
                <a:cs typeface="Roboto"/>
              </a:rPr>
              <a:t>Surgery takes place on 7th floor in the tower building </a:t>
            </a:r>
          </a:p>
          <a:p>
            <a:pPr marL="342900" indent="-342900">
              <a:buFont typeface="Courier New"/>
              <a:buChar char="o"/>
            </a:pPr>
            <a:r>
              <a:rPr lang="en-US" sz="2000" dirty="0">
                <a:latin typeface="Times New Roman"/>
                <a:ea typeface="Roboto"/>
                <a:cs typeface="Roboto"/>
              </a:rPr>
              <a:t>Patients having surgery at RUMC stay overnight</a:t>
            </a:r>
          </a:p>
          <a:p>
            <a:pPr lvl="1">
              <a:buFont typeface="Courier New"/>
              <a:buChar char="o"/>
            </a:pPr>
            <a:r>
              <a:rPr lang="en-US" sz="1500" dirty="0">
                <a:solidFill>
                  <a:srgbClr val="000000"/>
                </a:solidFill>
                <a:latin typeface="Times New Roman"/>
                <a:ea typeface="Roboto"/>
                <a:cs typeface="Roboto"/>
              </a:rPr>
              <a:t>Generally speaking, hospital surgery patients stay one night overnight </a:t>
            </a:r>
            <a:endParaRPr lang="en-US">
              <a:solidFill>
                <a:srgbClr val="000000"/>
              </a:solidFill>
            </a:endParaRPr>
          </a:p>
          <a:p>
            <a:pPr marL="0" indent="0">
              <a:buNone/>
            </a:pPr>
            <a:endParaRPr lang="en-US" sz="2000" dirty="0">
              <a:latin typeface="Times New Roman"/>
              <a:ea typeface="Roboto"/>
              <a:cs typeface="Roboto"/>
            </a:endParaRPr>
          </a:p>
        </p:txBody>
      </p:sp>
      <p:pic>
        <p:nvPicPr>
          <p:cNvPr id="4" name="Picture 3" descr="A large white building with many windows&#10;&#10;AI-generated content may be incorrect.">
            <a:extLst>
              <a:ext uri="{FF2B5EF4-FFF2-40B4-BE49-F238E27FC236}">
                <a16:creationId xmlns:a16="http://schemas.microsoft.com/office/drawing/2014/main" id="{F7032AB1-398B-2A4B-CCE2-8CFB9B6C34EC}"/>
              </a:ext>
            </a:extLst>
          </p:cNvPr>
          <p:cNvPicPr>
            <a:picLocks noChangeAspect="1"/>
          </p:cNvPicPr>
          <p:nvPr/>
        </p:nvPicPr>
        <p:blipFill>
          <a:blip r:embed="rId2"/>
          <a:stretch>
            <a:fillRect/>
          </a:stretch>
        </p:blipFill>
        <p:spPr>
          <a:xfrm>
            <a:off x="2292765" y="3566163"/>
            <a:ext cx="2804433" cy="2970440"/>
          </a:xfrm>
          <a:prstGeom prst="rect">
            <a:avLst/>
          </a:prstGeom>
        </p:spPr>
      </p:pic>
      <p:pic>
        <p:nvPicPr>
          <p:cNvPr id="5" name="Picture 4" descr="A red arrow pointing to the right&#10;&#10;AI-generated content may be incorrect.">
            <a:extLst>
              <a:ext uri="{FF2B5EF4-FFF2-40B4-BE49-F238E27FC236}">
                <a16:creationId xmlns:a16="http://schemas.microsoft.com/office/drawing/2014/main" id="{E17B89AD-4CB7-7B7F-AD4F-7E53EB22E81C}"/>
              </a:ext>
            </a:extLst>
          </p:cNvPr>
          <p:cNvPicPr>
            <a:picLocks noChangeAspect="1"/>
          </p:cNvPicPr>
          <p:nvPr/>
        </p:nvPicPr>
        <p:blipFill>
          <a:blip r:embed="rId3"/>
          <a:stretch>
            <a:fillRect/>
          </a:stretch>
        </p:blipFill>
        <p:spPr>
          <a:xfrm>
            <a:off x="4551435" y="5289583"/>
            <a:ext cx="868650" cy="503927"/>
          </a:xfrm>
          <a:prstGeom prst="rect">
            <a:avLst/>
          </a:prstGeom>
        </p:spPr>
      </p:pic>
      <p:sp>
        <p:nvSpPr>
          <p:cNvPr id="6" name="TextBox 5">
            <a:extLst>
              <a:ext uri="{FF2B5EF4-FFF2-40B4-BE49-F238E27FC236}">
                <a16:creationId xmlns:a16="http://schemas.microsoft.com/office/drawing/2014/main" id="{8310AE66-CF60-F672-4F94-017CA2F2695A}"/>
              </a:ext>
            </a:extLst>
          </p:cNvPr>
          <p:cNvSpPr txBox="1"/>
          <p:nvPr/>
        </p:nvSpPr>
        <p:spPr>
          <a:xfrm>
            <a:off x="5420264" y="5415539"/>
            <a:ext cx="293297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Surgery takes place here</a:t>
            </a:r>
          </a:p>
        </p:txBody>
      </p:sp>
    </p:spTree>
    <p:extLst>
      <p:ext uri="{BB962C8B-B14F-4D97-AF65-F5344CB8AC3E}">
        <p14:creationId xmlns:p14="http://schemas.microsoft.com/office/powerpoint/2010/main" val="1839112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9AE03-ADFC-F497-F0D8-A5A0C13E108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4DE5AE9-9C0F-BB39-EA5E-4F230397DE70}"/>
              </a:ext>
            </a:extLst>
          </p:cNvPr>
          <p:cNvSpPr txBox="1"/>
          <p:nvPr/>
        </p:nvSpPr>
        <p:spPr>
          <a:xfrm>
            <a:off x="190271" y="2453025"/>
            <a:ext cx="8760845" cy="1600438"/>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4000" b="1" dirty="0"/>
              <a:t>PREOPERATIVE INFO</a:t>
            </a:r>
          </a:p>
          <a:p>
            <a:pPr algn="ctr"/>
            <a:endParaRPr lang="en-US" sz="4000" b="1" dirty="0">
              <a:latin typeface="Georgia"/>
              <a:cs typeface="Times New Roman"/>
            </a:endParaRPr>
          </a:p>
          <a:p>
            <a:pPr marL="342900" indent="-342900" algn="ctr">
              <a:buAutoNum type="arabicPeriod"/>
            </a:pPr>
            <a:endParaRPr lang="en-US" dirty="0">
              <a:latin typeface="Times New Roman"/>
              <a:cs typeface="Times New Roman"/>
            </a:endParaRPr>
          </a:p>
        </p:txBody>
      </p:sp>
    </p:spTree>
    <p:extLst>
      <p:ext uri="{BB962C8B-B14F-4D97-AF65-F5344CB8AC3E}">
        <p14:creationId xmlns:p14="http://schemas.microsoft.com/office/powerpoint/2010/main" val="1214627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61C62-C43D-4F14-B06D-EE82E35AB742}"/>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20CE2C2-2CE6-32E6-05CB-2BC57F30E667}"/>
              </a:ext>
            </a:extLst>
          </p:cNvPr>
          <p:cNvSpPr>
            <a:spLocks noGrp="1"/>
          </p:cNvSpPr>
          <p:nvPr>
            <p:ph sz="quarter" idx="1"/>
          </p:nvPr>
        </p:nvSpPr>
        <p:spPr/>
        <p:txBody>
          <a:bodyPr vert="horz" lIns="91440" tIns="45720" rIns="91440" bIns="45720" anchor="t">
            <a:normAutofit fontScale="92500" lnSpcReduction="20000"/>
          </a:bodyPr>
          <a:lstStyle/>
          <a:p>
            <a:endParaRPr lang="en-US"/>
          </a:p>
          <a:p>
            <a:endParaRPr lang="en-US"/>
          </a:p>
          <a:p>
            <a:endParaRPr lang="en-US"/>
          </a:p>
          <a:p>
            <a:pPr marL="0" indent="0" algn="ctr">
              <a:buNone/>
            </a:pPr>
            <a:r>
              <a:rPr lang="en-US" b="1" dirty="0"/>
              <a:t>We strongly encourage patients to sign up for Dr. Gerlinger’s surgery text messages prior to surgery </a:t>
            </a:r>
          </a:p>
          <a:p>
            <a:pPr marL="0" indent="0" algn="ctr">
              <a:buNone/>
            </a:pPr>
            <a:endParaRPr lang="en-US" b="1" dirty="0"/>
          </a:p>
          <a:p>
            <a:pPr lvl="1"/>
            <a:r>
              <a:rPr lang="en-US" dirty="0">
                <a:solidFill>
                  <a:schemeClr val="tx1"/>
                </a:solidFill>
              </a:rPr>
              <a:t>Text “JOIN” to 312-340-0700 then follow prompts to enroll. You can enroll at any point even after surgery. You will begin receiving messages two weeks prior to surgery (if you enroll prior) and for approximately six weeks after surgery.</a:t>
            </a:r>
          </a:p>
          <a:p>
            <a:pPr marL="274320" lvl="1" indent="0">
              <a:buClr>
                <a:srgbClr val="CCB400"/>
              </a:buClr>
              <a:buNone/>
            </a:pPr>
            <a:endParaRPr lang="en-US">
              <a:solidFill>
                <a:srgbClr val="646B86"/>
              </a:solidFill>
            </a:endParaRPr>
          </a:p>
          <a:p>
            <a:pPr lvl="2"/>
            <a:r>
              <a:rPr lang="en-US" dirty="0"/>
              <a:t>Standard messaging &amp; data rates apply</a:t>
            </a:r>
          </a:p>
          <a:p>
            <a:pPr lvl="2"/>
            <a:r>
              <a:rPr lang="en-US" dirty="0"/>
              <a:t>See Terms and Conditions: www.mystreamd.com/terms</a:t>
            </a:r>
          </a:p>
          <a:p>
            <a:endParaRPr lang="en-US"/>
          </a:p>
        </p:txBody>
      </p:sp>
      <p:pic>
        <p:nvPicPr>
          <p:cNvPr id="161794" name="Picture 2" descr="StreaMD">
            <a:extLst>
              <a:ext uri="{FF2B5EF4-FFF2-40B4-BE49-F238E27FC236}">
                <a16:creationId xmlns:a16="http://schemas.microsoft.com/office/drawing/2014/main" id="{9C60E61B-93C5-12C3-229B-7A42C1348035}"/>
              </a:ext>
            </a:extLst>
          </p:cNvPr>
          <p:cNvPicPr>
            <a:picLocks noChangeAspect="1" noChangeArrowheads="1"/>
          </p:cNvPicPr>
          <p:nvPr/>
        </p:nvPicPr>
        <p:blipFill>
          <a:blip r:embed="rId3" cstate="print"/>
          <a:srcRect/>
          <a:stretch>
            <a:fillRect/>
          </a:stretch>
        </p:blipFill>
        <p:spPr bwMode="auto">
          <a:xfrm>
            <a:off x="2895600" y="1752600"/>
            <a:ext cx="3333750" cy="1009650"/>
          </a:xfrm>
          <a:prstGeom prst="rect">
            <a:avLst/>
          </a:prstGeom>
          <a:noFill/>
        </p:spPr>
      </p:pic>
      <p:pic>
        <p:nvPicPr>
          <p:cNvPr id="3" name="Picture 5" descr="Text&#10;&#10;Description automatically generated">
            <a:extLst>
              <a:ext uri="{FF2B5EF4-FFF2-40B4-BE49-F238E27FC236}">
                <a16:creationId xmlns:a16="http://schemas.microsoft.com/office/drawing/2014/main" id="{2A84E973-BC5A-E782-8A62-5D0EAC4443C1}"/>
              </a:ext>
            </a:extLst>
          </p:cNvPr>
          <p:cNvPicPr>
            <a:picLocks noChangeAspect="1"/>
          </p:cNvPicPr>
          <p:nvPr/>
        </p:nvPicPr>
        <p:blipFill>
          <a:blip r:embed="rId4"/>
          <a:stretch>
            <a:fillRect/>
          </a:stretch>
        </p:blipFill>
        <p:spPr>
          <a:xfrm>
            <a:off x="7386057" y="227343"/>
            <a:ext cx="1554800" cy="531660"/>
          </a:xfrm>
          <a:prstGeom prst="rect">
            <a:avLst/>
          </a:prstGeom>
        </p:spPr>
      </p:pic>
      <p:sp>
        <p:nvSpPr>
          <p:cNvPr id="2" name="TextBox 1">
            <a:extLst>
              <a:ext uri="{FF2B5EF4-FFF2-40B4-BE49-F238E27FC236}">
                <a16:creationId xmlns:a16="http://schemas.microsoft.com/office/drawing/2014/main" id="{D4C6ECF6-59A1-65AF-6A20-F8B192C72FCB}"/>
              </a:ext>
            </a:extLst>
          </p:cNvPr>
          <p:cNvSpPr txBox="1"/>
          <p:nvPr/>
        </p:nvSpPr>
        <p:spPr>
          <a:xfrm>
            <a:off x="307613" y="752601"/>
            <a:ext cx="826569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Sign up for Dr. Gerlinger's surgery text messages </a:t>
            </a:r>
            <a:endParaRPr lang="en-US"/>
          </a:p>
        </p:txBody>
      </p:sp>
    </p:spTree>
    <p:extLst>
      <p:ext uri="{BB962C8B-B14F-4D97-AF65-F5344CB8AC3E}">
        <p14:creationId xmlns:p14="http://schemas.microsoft.com/office/powerpoint/2010/main" val="232793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E1A23-D97E-6D7A-3F99-5C528D2D81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137BAA-294F-AF46-CCAB-11C50B199566}"/>
              </a:ext>
            </a:extLst>
          </p:cNvPr>
          <p:cNvSpPr>
            <a:spLocks noGrp="1"/>
          </p:cNvSpPr>
          <p:nvPr>
            <p:ph type="title"/>
          </p:nvPr>
        </p:nvSpPr>
        <p:spPr>
          <a:xfrm>
            <a:off x="5202" y="300487"/>
            <a:ext cx="8534400" cy="758952"/>
          </a:xfrm>
        </p:spPr>
        <p:txBody>
          <a:bodyPr vert="horz" lIns="91440" tIns="45720" rIns="91440" bIns="45720" anchor="b">
            <a:normAutofit/>
          </a:bodyPr>
          <a:lstStyle/>
          <a:p>
            <a:r>
              <a:rPr lang="en-US" sz="2000" b="1" dirty="0">
                <a:solidFill>
                  <a:schemeClr val="tx1"/>
                </a:solidFill>
              </a:rPr>
              <a:t>Rush Medical Optimization Prior to Surgery</a:t>
            </a:r>
          </a:p>
        </p:txBody>
      </p:sp>
      <p:sp>
        <p:nvSpPr>
          <p:cNvPr id="3" name="Content Placeholder 2">
            <a:extLst>
              <a:ext uri="{FF2B5EF4-FFF2-40B4-BE49-F238E27FC236}">
                <a16:creationId xmlns:a16="http://schemas.microsoft.com/office/drawing/2014/main" id="{56838C66-050D-2241-0C08-1B148928553D}"/>
              </a:ext>
            </a:extLst>
          </p:cNvPr>
          <p:cNvSpPr>
            <a:spLocks noGrp="1"/>
          </p:cNvSpPr>
          <p:nvPr>
            <p:ph sz="quarter" idx="1"/>
          </p:nvPr>
        </p:nvSpPr>
        <p:spPr/>
        <p:txBody>
          <a:bodyPr vert="horz" lIns="91440" tIns="45720" rIns="91440" bIns="45720" anchor="t">
            <a:normAutofit/>
          </a:bodyPr>
          <a:lstStyle/>
          <a:p>
            <a:endParaRPr lang="en-US"/>
          </a:p>
          <a:p>
            <a:r>
              <a:rPr lang="en-US" dirty="0">
                <a:solidFill>
                  <a:srgbClr val="000000"/>
                </a:solidFill>
              </a:rPr>
              <a:t>All patients will see a Rush Internist within 30 days of surgery date </a:t>
            </a:r>
          </a:p>
          <a:p>
            <a:pPr lvl="1"/>
            <a:r>
              <a:rPr lang="en-US" dirty="0">
                <a:solidFill>
                  <a:srgbClr val="000000"/>
                </a:solidFill>
              </a:rPr>
              <a:t>Kelly will schedule this appointment for you</a:t>
            </a:r>
          </a:p>
          <a:p>
            <a:pPr lvl="1">
              <a:buClr>
                <a:srgbClr val="CCB400"/>
              </a:buClr>
            </a:pPr>
            <a:r>
              <a:rPr lang="en-US" dirty="0">
                <a:solidFill>
                  <a:srgbClr val="000000"/>
                </a:solidFill>
              </a:rPr>
              <a:t>Prefer appointment to be earlier in the 30-day window</a:t>
            </a:r>
          </a:p>
          <a:p>
            <a:pPr marL="274320" lvl="1" indent="0">
              <a:buClr>
                <a:srgbClr val="CCB400"/>
              </a:buClr>
              <a:buNone/>
            </a:pPr>
            <a:endParaRPr lang="en-US" dirty="0">
              <a:solidFill>
                <a:srgbClr val="000000"/>
              </a:solidFill>
            </a:endParaRPr>
          </a:p>
          <a:p>
            <a:pPr>
              <a:buClr>
                <a:srgbClr val="D16349"/>
              </a:buClr>
            </a:pPr>
            <a:r>
              <a:rPr lang="en-US" dirty="0">
                <a:solidFill>
                  <a:srgbClr val="000000"/>
                </a:solidFill>
              </a:rPr>
              <a:t>Depending on your specific history, you may be required to see a Rush specialist (ex: cardiologist, hematologist)</a:t>
            </a:r>
          </a:p>
          <a:p>
            <a:pPr lvl="1"/>
            <a:r>
              <a:rPr lang="en-US" dirty="0">
                <a:solidFill>
                  <a:srgbClr val="000000"/>
                </a:solidFill>
              </a:rPr>
              <a:t>Kelly will schedule this appointment for you</a:t>
            </a:r>
          </a:p>
          <a:p>
            <a:pPr lvl="1">
              <a:buClr>
                <a:srgbClr val="CCB400"/>
              </a:buClr>
            </a:pPr>
            <a:endParaRPr lang="en-US">
              <a:solidFill>
                <a:srgbClr val="646B86"/>
              </a:solidFill>
            </a:endParaRPr>
          </a:p>
          <a:p>
            <a:pPr marL="0" indent="0">
              <a:buClr>
                <a:srgbClr val="D16349"/>
              </a:buClr>
              <a:buNone/>
            </a:pPr>
            <a:endParaRPr lang="en-US">
              <a:solidFill>
                <a:srgbClr val="000000"/>
              </a:solidFill>
            </a:endParaRPr>
          </a:p>
        </p:txBody>
      </p:sp>
      <p:pic>
        <p:nvPicPr>
          <p:cNvPr id="6" name="Picture 5" descr="Text&#10;&#10;Description automatically generated">
            <a:extLst>
              <a:ext uri="{FF2B5EF4-FFF2-40B4-BE49-F238E27FC236}">
                <a16:creationId xmlns:a16="http://schemas.microsoft.com/office/drawing/2014/main" id="{F4380536-312B-6FE4-8291-BAFF364910F9}"/>
              </a:ext>
            </a:extLst>
          </p:cNvPr>
          <p:cNvPicPr>
            <a:picLocks noChangeAspect="1"/>
          </p:cNvPicPr>
          <p:nvPr/>
        </p:nvPicPr>
        <p:blipFill>
          <a:blip r:embed="rId3"/>
          <a:stretch>
            <a:fillRect/>
          </a:stretch>
        </p:blipFill>
        <p:spPr>
          <a:xfrm>
            <a:off x="7439468" y="141885"/>
            <a:ext cx="1554800" cy="531660"/>
          </a:xfrm>
          <a:prstGeom prst="rect">
            <a:avLst/>
          </a:prstGeom>
        </p:spPr>
      </p:pic>
    </p:spTree>
    <p:extLst>
      <p:ext uri="{BB962C8B-B14F-4D97-AF65-F5344CB8AC3E}">
        <p14:creationId xmlns:p14="http://schemas.microsoft.com/office/powerpoint/2010/main" val="867398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DC486-46E5-524F-1073-4AFC8C2475A6}"/>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CA2DA6F-C988-58C4-1A50-C192D32087EF}"/>
              </a:ext>
            </a:extLst>
          </p:cNvPr>
          <p:cNvSpPr>
            <a:spLocks noGrp="1"/>
          </p:cNvSpPr>
          <p:nvPr>
            <p:ph sz="quarter" idx="1"/>
          </p:nvPr>
        </p:nvSpPr>
        <p:spPr/>
        <p:txBody>
          <a:bodyPr vert="horz" lIns="91440" tIns="45720" rIns="91440" bIns="45720" anchor="t">
            <a:normAutofit fontScale="92500" lnSpcReduction="20000"/>
          </a:bodyPr>
          <a:lstStyle/>
          <a:p>
            <a:endParaRPr lang="en-US"/>
          </a:p>
          <a:p>
            <a:endParaRPr lang="en-US"/>
          </a:p>
          <a:p>
            <a:endParaRPr lang="en-US"/>
          </a:p>
          <a:p>
            <a:pPr marL="0" indent="0" algn="ctr">
              <a:buNone/>
            </a:pPr>
            <a:r>
              <a:rPr lang="en-US" b="1" dirty="0"/>
              <a:t>We strongly encourage patients to sign up for Dr. Gerlinger’s surgery text messages prior to surgery </a:t>
            </a:r>
          </a:p>
          <a:p>
            <a:pPr marL="0" indent="0" algn="ctr">
              <a:buNone/>
            </a:pPr>
            <a:endParaRPr lang="en-US" b="1" dirty="0"/>
          </a:p>
          <a:p>
            <a:pPr lvl="1"/>
            <a:r>
              <a:rPr lang="en-US" dirty="0">
                <a:solidFill>
                  <a:schemeClr val="tx1"/>
                </a:solidFill>
              </a:rPr>
              <a:t>Text “JOIN” to 312-340-0700 then follow prompts to enroll. You can enroll at any point even after surgery. You will begin receiving messages two weeks prior to surgery (if you enroll prior) and for approximately six weeks after surgery.</a:t>
            </a:r>
          </a:p>
          <a:p>
            <a:pPr marL="274320" lvl="1" indent="0">
              <a:buClr>
                <a:srgbClr val="CCB400"/>
              </a:buClr>
              <a:buNone/>
            </a:pPr>
            <a:endParaRPr lang="en-US">
              <a:solidFill>
                <a:srgbClr val="646B86"/>
              </a:solidFill>
            </a:endParaRPr>
          </a:p>
          <a:p>
            <a:pPr lvl="2"/>
            <a:r>
              <a:rPr lang="en-US" dirty="0"/>
              <a:t>Standard messaging &amp; data rates apply</a:t>
            </a:r>
          </a:p>
          <a:p>
            <a:pPr lvl="2"/>
            <a:r>
              <a:rPr lang="en-US" dirty="0"/>
              <a:t>See Terms and Conditions: www.mystreamd.com/terms</a:t>
            </a:r>
          </a:p>
          <a:p>
            <a:endParaRPr lang="en-US"/>
          </a:p>
        </p:txBody>
      </p:sp>
      <p:pic>
        <p:nvPicPr>
          <p:cNvPr id="161794" name="Picture 2" descr="StreaMD">
            <a:extLst>
              <a:ext uri="{FF2B5EF4-FFF2-40B4-BE49-F238E27FC236}">
                <a16:creationId xmlns:a16="http://schemas.microsoft.com/office/drawing/2014/main" id="{CEC89BBF-6015-A083-BF49-3D45F7546861}"/>
              </a:ext>
            </a:extLst>
          </p:cNvPr>
          <p:cNvPicPr>
            <a:picLocks noChangeAspect="1" noChangeArrowheads="1"/>
          </p:cNvPicPr>
          <p:nvPr/>
        </p:nvPicPr>
        <p:blipFill>
          <a:blip r:embed="rId3" cstate="print"/>
          <a:srcRect/>
          <a:stretch>
            <a:fillRect/>
          </a:stretch>
        </p:blipFill>
        <p:spPr bwMode="auto">
          <a:xfrm>
            <a:off x="2895600" y="1752600"/>
            <a:ext cx="3333750" cy="1009650"/>
          </a:xfrm>
          <a:prstGeom prst="rect">
            <a:avLst/>
          </a:prstGeom>
          <a:noFill/>
        </p:spPr>
      </p:pic>
      <p:pic>
        <p:nvPicPr>
          <p:cNvPr id="3" name="Picture 5" descr="Text&#10;&#10;Description automatically generated">
            <a:extLst>
              <a:ext uri="{FF2B5EF4-FFF2-40B4-BE49-F238E27FC236}">
                <a16:creationId xmlns:a16="http://schemas.microsoft.com/office/drawing/2014/main" id="{4B11D885-3EF6-C173-C1C3-5CF58FD0EDAF}"/>
              </a:ext>
            </a:extLst>
          </p:cNvPr>
          <p:cNvPicPr>
            <a:picLocks noChangeAspect="1"/>
          </p:cNvPicPr>
          <p:nvPr/>
        </p:nvPicPr>
        <p:blipFill>
          <a:blip r:embed="rId4"/>
          <a:stretch>
            <a:fillRect/>
          </a:stretch>
        </p:blipFill>
        <p:spPr>
          <a:xfrm>
            <a:off x="7386057" y="227343"/>
            <a:ext cx="1554800" cy="531660"/>
          </a:xfrm>
          <a:prstGeom prst="rect">
            <a:avLst/>
          </a:prstGeom>
        </p:spPr>
      </p:pic>
      <p:sp>
        <p:nvSpPr>
          <p:cNvPr id="2" name="TextBox 1">
            <a:extLst>
              <a:ext uri="{FF2B5EF4-FFF2-40B4-BE49-F238E27FC236}">
                <a16:creationId xmlns:a16="http://schemas.microsoft.com/office/drawing/2014/main" id="{928400EF-FCB7-76B4-7F74-5254A5F38251}"/>
              </a:ext>
            </a:extLst>
          </p:cNvPr>
          <p:cNvSpPr txBox="1"/>
          <p:nvPr/>
        </p:nvSpPr>
        <p:spPr>
          <a:xfrm>
            <a:off x="307613" y="752601"/>
            <a:ext cx="826569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Sign up for Dr. Gerlinger's surgery text messages </a:t>
            </a:r>
            <a:endParaRPr lang="en-US"/>
          </a:p>
        </p:txBody>
      </p:sp>
    </p:spTree>
    <p:extLst>
      <p:ext uri="{BB962C8B-B14F-4D97-AF65-F5344CB8AC3E}">
        <p14:creationId xmlns:p14="http://schemas.microsoft.com/office/powerpoint/2010/main" val="3688131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078" y="300487"/>
            <a:ext cx="8534400" cy="758952"/>
          </a:xfrm>
        </p:spPr>
        <p:txBody>
          <a:bodyPr vert="horz" lIns="91440" tIns="45720" rIns="91440" bIns="45720" anchor="b">
            <a:normAutofit/>
          </a:bodyPr>
          <a:lstStyle/>
          <a:p>
            <a:r>
              <a:rPr lang="en-US" sz="2800" b="1" dirty="0">
                <a:solidFill>
                  <a:schemeClr val="tx1"/>
                </a:solidFill>
              </a:rPr>
              <a:t>Preoperative Calls</a:t>
            </a:r>
          </a:p>
        </p:txBody>
      </p:sp>
      <p:sp>
        <p:nvSpPr>
          <p:cNvPr id="3" name="Content Placeholder 2"/>
          <p:cNvSpPr>
            <a:spLocks noGrp="1"/>
          </p:cNvSpPr>
          <p:nvPr>
            <p:ph sz="quarter" idx="1"/>
          </p:nvPr>
        </p:nvSpPr>
        <p:spPr/>
        <p:txBody>
          <a:bodyPr vert="horz" lIns="91440" tIns="45720" rIns="91440" bIns="45720" anchor="t">
            <a:normAutofit/>
          </a:bodyPr>
          <a:lstStyle/>
          <a:p>
            <a:pPr marL="514350" indent="-514350">
              <a:buAutoNum type="arabicPeriod"/>
            </a:pPr>
            <a:r>
              <a:rPr lang="en-US" sz="2000" dirty="0"/>
              <a:t>Kelly will contact you with your Rush preoperative medical appointment and any necessary specialist appointments</a:t>
            </a:r>
          </a:p>
          <a:p>
            <a:pPr marL="514350" indent="-514350">
              <a:buAutoNum type="arabicPeriod"/>
            </a:pPr>
            <a:r>
              <a:rPr lang="en-US" sz="2000" dirty="0"/>
              <a:t>Midwest Ortho DME store will call you to discuss ice and nutrition options available for purchase </a:t>
            </a:r>
          </a:p>
          <a:p>
            <a:pPr marL="788670" lvl="1">
              <a:buClr>
                <a:srgbClr val="CCB400"/>
              </a:buClr>
            </a:pPr>
            <a:r>
              <a:rPr lang="en-US" sz="1500" dirty="0">
                <a:solidFill>
                  <a:srgbClr val="000000"/>
                </a:solidFill>
              </a:rPr>
              <a:t>Please note you will be issued a walker or crutches from your surgery facility </a:t>
            </a:r>
          </a:p>
          <a:p>
            <a:pPr marL="514350" indent="-514350">
              <a:buAutoNum type="arabicPeriod"/>
            </a:pPr>
            <a:r>
              <a:rPr lang="en-US" sz="2000" dirty="0"/>
              <a:t>Midwest Ortho Physical Therapy will call you to discuss postoperative PT and determine your location for service</a:t>
            </a:r>
          </a:p>
          <a:p>
            <a:pPr marL="514350" indent="-514350">
              <a:buAutoNum type="arabicPeriod"/>
            </a:pPr>
            <a:r>
              <a:rPr lang="en-US" sz="2000" dirty="0"/>
              <a:t>Alissa will call you prior to surgery to check-in. Post-op medications will be sent to your pharmacy about one week prior to surgery </a:t>
            </a:r>
          </a:p>
          <a:p>
            <a:pPr marL="514350" indent="-514350">
              <a:buAutoNum type="arabicPeriod"/>
            </a:pPr>
            <a:r>
              <a:rPr lang="en-US" sz="2000" dirty="0"/>
              <a:t>Surgery facility will call you one business day prior to surgery to give you surgery time and instructions for day of surgery </a:t>
            </a:r>
          </a:p>
          <a:p>
            <a:pPr marL="788670" lvl="1">
              <a:buClr>
                <a:srgbClr val="CCB400"/>
              </a:buClr>
            </a:pPr>
            <a:r>
              <a:rPr lang="en-US" sz="1500" dirty="0">
                <a:solidFill>
                  <a:schemeClr val="tx1"/>
                </a:solidFill>
              </a:rPr>
              <a:t>You will be contacted on Friday for a Monday surgery</a:t>
            </a:r>
          </a:p>
          <a:p>
            <a:pPr marL="514350" lvl="1" indent="0">
              <a:buClr>
                <a:srgbClr val="CCB400"/>
              </a:buClr>
              <a:buNone/>
            </a:pPr>
            <a:endParaRPr lang="en-US" sz="1500" dirty="0">
              <a:solidFill>
                <a:schemeClr val="tx1"/>
              </a:solidFill>
            </a:endParaRPr>
          </a:p>
          <a:p>
            <a:pPr lvl="1">
              <a:buClr>
                <a:srgbClr val="CCB400"/>
              </a:buClr>
            </a:pPr>
            <a:endParaRPr lang="en-US" dirty="0">
              <a:solidFill>
                <a:schemeClr val="tx1"/>
              </a:solidFill>
            </a:endParaRPr>
          </a:p>
          <a:p>
            <a:pPr>
              <a:buClr>
                <a:srgbClr val="D16349"/>
              </a:buClr>
              <a:buFont typeface="Wingdings 2"/>
              <a:buAutoNum type="arabicPeriod"/>
            </a:pPr>
            <a:endParaRPr lang="en-US">
              <a:solidFill>
                <a:srgbClr val="000000"/>
              </a:solidFill>
            </a:endParaRPr>
          </a:p>
          <a:p>
            <a:pPr lvl="1">
              <a:buClr>
                <a:srgbClr val="CCB400"/>
              </a:buClr>
            </a:pPr>
            <a:endParaRPr lang="en-US">
              <a:solidFill>
                <a:srgbClr val="646B86"/>
              </a:solidFill>
            </a:endParaRPr>
          </a:p>
          <a:p>
            <a:pPr marL="0" indent="0">
              <a:buClr>
                <a:srgbClr val="D16349"/>
              </a:buClr>
              <a:buNone/>
            </a:pPr>
            <a:endParaRPr lang="en-US">
              <a:solidFill>
                <a:srgbClr val="000000"/>
              </a:solidFill>
            </a:endParaRPr>
          </a:p>
        </p:txBody>
      </p:sp>
      <p:pic>
        <p:nvPicPr>
          <p:cNvPr id="6" name="Picture 5" descr="Text&#10;&#10;Description automatically generated">
            <a:extLst>
              <a:ext uri="{FF2B5EF4-FFF2-40B4-BE49-F238E27FC236}">
                <a16:creationId xmlns:a16="http://schemas.microsoft.com/office/drawing/2014/main" id="{49C9CCA2-E579-4AB8-B8A2-2980697000D9}"/>
              </a:ext>
            </a:extLst>
          </p:cNvPr>
          <p:cNvPicPr>
            <a:picLocks noChangeAspect="1"/>
          </p:cNvPicPr>
          <p:nvPr/>
        </p:nvPicPr>
        <p:blipFill>
          <a:blip r:embed="rId3"/>
          <a:stretch>
            <a:fillRect/>
          </a:stretch>
        </p:blipFill>
        <p:spPr>
          <a:xfrm>
            <a:off x="7386057" y="227343"/>
            <a:ext cx="1554800" cy="53166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DD55E-5EF8-4337-BD8E-EF11D6E7097E}"/>
              </a:ext>
            </a:extLst>
          </p:cNvPr>
          <p:cNvSpPr>
            <a:spLocks noGrp="1"/>
          </p:cNvSpPr>
          <p:nvPr>
            <p:ph type="title"/>
          </p:nvPr>
        </p:nvSpPr>
        <p:spPr>
          <a:xfrm>
            <a:off x="145342" y="565484"/>
            <a:ext cx="8534400" cy="758952"/>
          </a:xfrm>
        </p:spPr>
        <p:txBody>
          <a:bodyPr vert="horz" lIns="91440" tIns="45720" rIns="91440" bIns="45720" anchor="b">
            <a:noAutofit/>
          </a:bodyPr>
          <a:lstStyle/>
          <a:p>
            <a:r>
              <a:rPr lang="en-US" sz="2800" b="1">
                <a:solidFill>
                  <a:schemeClr val="tx1"/>
                </a:solidFill>
              </a:rPr>
              <a:t>Chlorhexidine Gluconate (CHG) aka Sage, </a:t>
            </a:r>
            <a:r>
              <a:rPr lang="en-US" sz="2800" b="1" err="1">
                <a:solidFill>
                  <a:schemeClr val="tx1"/>
                </a:solidFill>
              </a:rPr>
              <a:t>Hibiclens</a:t>
            </a:r>
            <a:r>
              <a:rPr lang="en-US" sz="2800" b="1">
                <a:solidFill>
                  <a:schemeClr val="tx1"/>
                </a:solidFill>
              </a:rPr>
              <a:t> (soap before surgery)</a:t>
            </a:r>
          </a:p>
        </p:txBody>
      </p:sp>
      <p:sp>
        <p:nvSpPr>
          <p:cNvPr id="3" name="Content Placeholder 2">
            <a:extLst>
              <a:ext uri="{FF2B5EF4-FFF2-40B4-BE49-F238E27FC236}">
                <a16:creationId xmlns:a16="http://schemas.microsoft.com/office/drawing/2014/main" id="{55578B5B-8095-4B4C-BB6E-BD1F2311B2C6}"/>
              </a:ext>
            </a:extLst>
          </p:cNvPr>
          <p:cNvSpPr>
            <a:spLocks noGrp="1"/>
          </p:cNvSpPr>
          <p:nvPr>
            <p:ph sz="quarter" idx="1"/>
          </p:nvPr>
        </p:nvSpPr>
        <p:spPr>
          <a:xfrm>
            <a:off x="301752" y="1428194"/>
            <a:ext cx="8503920" cy="4828716"/>
          </a:xfrm>
        </p:spPr>
        <p:txBody>
          <a:bodyPr vert="horz" lIns="91440" tIns="45720" rIns="91440" bIns="45720" anchor="t">
            <a:normAutofit/>
          </a:bodyPr>
          <a:lstStyle/>
          <a:p>
            <a:r>
              <a:rPr lang="en-US" sz="2400" dirty="0"/>
              <a:t>We recommend you wash the surgical site with </a:t>
            </a:r>
            <a:r>
              <a:rPr lang="en-US" sz="2400" b="1" dirty="0"/>
              <a:t>CHG</a:t>
            </a:r>
            <a:r>
              <a:rPr lang="en-US" sz="2400" dirty="0"/>
              <a:t> the </a:t>
            </a:r>
            <a:r>
              <a:rPr lang="en-US" sz="2400" u="sng" dirty="0"/>
              <a:t>night before surgery</a:t>
            </a:r>
            <a:r>
              <a:rPr lang="en-US" sz="2400" dirty="0"/>
              <a:t> and the </a:t>
            </a:r>
            <a:r>
              <a:rPr lang="en-US" sz="2400" u="sng" dirty="0"/>
              <a:t>morning of surgery</a:t>
            </a:r>
            <a:endParaRPr lang="en-US" sz="2400" dirty="0"/>
          </a:p>
          <a:p>
            <a:pPr marL="0" indent="0">
              <a:buNone/>
            </a:pPr>
            <a:endParaRPr lang="en-US" sz="2400"/>
          </a:p>
          <a:p>
            <a:r>
              <a:rPr lang="en-US" sz="2400" dirty="0"/>
              <a:t>CHG can be purchased at any local drugstore like CVS or Walgreens. The DME store at our practice sells this product as well</a:t>
            </a:r>
            <a:endParaRPr lang="en-US" sz="2000" dirty="0"/>
          </a:p>
          <a:p>
            <a:endParaRPr lang="en-US" sz="2400"/>
          </a:p>
          <a:p>
            <a:r>
              <a:rPr lang="en-US" sz="2400" dirty="0"/>
              <a:t>Do not wash incision/skin with CHG after surgery. You will use usual antibacterial soap (ex: Dial) on skin after surgery</a:t>
            </a:r>
            <a:endParaRPr lang="en-US" sz="2000" dirty="0"/>
          </a:p>
          <a:p>
            <a:endParaRPr lang="en-US"/>
          </a:p>
        </p:txBody>
      </p:sp>
      <p:pic>
        <p:nvPicPr>
          <p:cNvPr id="6" name="Picture 5" descr="Text&#10;&#10;Description automatically generated">
            <a:extLst>
              <a:ext uri="{FF2B5EF4-FFF2-40B4-BE49-F238E27FC236}">
                <a16:creationId xmlns:a16="http://schemas.microsoft.com/office/drawing/2014/main" id="{586F7427-968D-80DC-0A72-54CC9B3E1941}"/>
              </a:ext>
            </a:extLst>
          </p:cNvPr>
          <p:cNvPicPr>
            <a:picLocks noChangeAspect="1"/>
          </p:cNvPicPr>
          <p:nvPr/>
        </p:nvPicPr>
        <p:blipFill>
          <a:blip r:embed="rId2"/>
          <a:stretch>
            <a:fillRect/>
          </a:stretch>
        </p:blipFill>
        <p:spPr>
          <a:xfrm>
            <a:off x="7903415" y="383754"/>
            <a:ext cx="1097600" cy="375250"/>
          </a:xfrm>
          <a:prstGeom prst="rect">
            <a:avLst/>
          </a:prstGeom>
        </p:spPr>
      </p:pic>
    </p:spTree>
    <p:extLst>
      <p:ext uri="{BB962C8B-B14F-4D97-AF65-F5344CB8AC3E}">
        <p14:creationId xmlns:p14="http://schemas.microsoft.com/office/powerpoint/2010/main" val="774453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B5FB2-1FAA-3E8E-EB77-08588BFE47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EEDC65-0918-A973-6566-78F83D335075}"/>
              </a:ext>
            </a:extLst>
          </p:cNvPr>
          <p:cNvSpPr>
            <a:spLocks noGrp="1"/>
          </p:cNvSpPr>
          <p:nvPr>
            <p:ph type="title"/>
          </p:nvPr>
        </p:nvSpPr>
        <p:spPr>
          <a:xfrm>
            <a:off x="321256" y="228600"/>
            <a:ext cx="8534400" cy="629483"/>
          </a:xfrm>
        </p:spPr>
        <p:txBody>
          <a:bodyPr vert="horz" lIns="91440" tIns="45720" rIns="91440" bIns="45720" anchor="b">
            <a:normAutofit fontScale="90000"/>
          </a:bodyPr>
          <a:lstStyle/>
          <a:p>
            <a:r>
              <a:rPr lang="en-US" sz="2800" b="1" i="1" dirty="0">
                <a:solidFill>
                  <a:schemeClr val="tx1"/>
                </a:solidFill>
              </a:rPr>
              <a:t>Optional </a:t>
            </a:r>
            <a:r>
              <a:rPr lang="en-US" sz="2800" b="1" dirty="0">
                <a:solidFill>
                  <a:schemeClr val="tx1"/>
                </a:solidFill>
              </a:rPr>
              <a:t>Nutrition Package Available for Purchase</a:t>
            </a:r>
          </a:p>
        </p:txBody>
      </p:sp>
      <p:sp>
        <p:nvSpPr>
          <p:cNvPr id="5" name="TextBox 4">
            <a:extLst>
              <a:ext uri="{FF2B5EF4-FFF2-40B4-BE49-F238E27FC236}">
                <a16:creationId xmlns:a16="http://schemas.microsoft.com/office/drawing/2014/main" id="{2CEBA889-EBFB-BF16-F080-22AEEF18F256}"/>
              </a:ext>
            </a:extLst>
          </p:cNvPr>
          <p:cNvSpPr txBox="1"/>
          <p:nvPr/>
        </p:nvSpPr>
        <p:spPr>
          <a:xfrm>
            <a:off x="158097" y="1397238"/>
            <a:ext cx="3124200" cy="4308872"/>
          </a:xfrm>
          <a:prstGeom prst="rect">
            <a:avLst/>
          </a:prstGeom>
          <a:noFill/>
        </p:spPr>
        <p:txBody>
          <a:bodyPr wrap="square" lIns="91440" tIns="45720" rIns="91440" bIns="45720" rtlCol="0" anchor="t">
            <a:spAutoFit/>
          </a:bodyPr>
          <a:lstStyle/>
          <a:p>
            <a:pPr algn="ctr"/>
            <a:r>
              <a:rPr lang="en-US" sz="2000" b="1" dirty="0"/>
              <a:t>EMN Orthopedic Nutrition Bundle</a:t>
            </a:r>
          </a:p>
          <a:p>
            <a:endParaRPr lang="en-US"/>
          </a:p>
          <a:p>
            <a:pPr marL="285750" indent="-285750">
              <a:buFont typeface="Arial" panose="020B0604020202020204" pitchFamily="34" charset="0"/>
              <a:buChar char="•"/>
            </a:pPr>
            <a:r>
              <a:rPr lang="en-US" dirty="0"/>
              <a:t>Supports </a:t>
            </a:r>
            <a:r>
              <a:rPr lang="en-US" u="sng" dirty="0"/>
              <a:t>lean muscle mass </a:t>
            </a:r>
            <a:r>
              <a:rPr lang="en-US" dirty="0"/>
              <a:t>and </a:t>
            </a:r>
            <a:r>
              <a:rPr lang="en-US" u="sng" dirty="0"/>
              <a:t>wound healing</a:t>
            </a:r>
          </a:p>
          <a:p>
            <a:endParaRPr lang="en-US"/>
          </a:p>
          <a:p>
            <a:pPr marL="285750" indent="-285750">
              <a:buFont typeface="Arial" panose="020B0604020202020204" pitchFamily="34" charset="0"/>
              <a:buChar char="•"/>
            </a:pPr>
            <a:r>
              <a:rPr lang="en-US" dirty="0"/>
              <a:t>Designed for 2 </a:t>
            </a:r>
            <a:r>
              <a:rPr lang="en-US" dirty="0" err="1"/>
              <a:t>wks</a:t>
            </a:r>
            <a:r>
              <a:rPr lang="en-US" dirty="0"/>
              <a:t> before surgery and 2 </a:t>
            </a:r>
            <a:r>
              <a:rPr lang="en-US" dirty="0" err="1"/>
              <a:t>wks</a:t>
            </a:r>
            <a:r>
              <a:rPr lang="en-US" dirty="0"/>
              <a:t> after surgery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Sold at Midwest Ortho DME store </a:t>
            </a:r>
          </a:p>
          <a:p>
            <a:pPr marL="742950" lvl="1" indent="-285750">
              <a:buFont typeface="Courier New" panose="020B0604020202020204" pitchFamily="34" charset="0"/>
              <a:buChar char="o"/>
            </a:pPr>
            <a:r>
              <a:rPr lang="en-US" dirty="0"/>
              <a:t>Call (708) 492-5759 with any questions</a:t>
            </a:r>
          </a:p>
          <a:p>
            <a:pPr marL="285750" indent="-285750">
              <a:buFont typeface="Arial" panose="020B0604020202020204" pitchFamily="34" charset="0"/>
              <a:buChar char="•"/>
            </a:pPr>
            <a:endParaRPr lang="en-US"/>
          </a:p>
        </p:txBody>
      </p:sp>
      <p:pic>
        <p:nvPicPr>
          <p:cNvPr id="7" name="Picture 5" descr="Text&#10;&#10;Description automatically generated">
            <a:extLst>
              <a:ext uri="{FF2B5EF4-FFF2-40B4-BE49-F238E27FC236}">
                <a16:creationId xmlns:a16="http://schemas.microsoft.com/office/drawing/2014/main" id="{9DBB38EF-BEEA-F534-E1C8-90AAEBEB024B}"/>
              </a:ext>
            </a:extLst>
          </p:cNvPr>
          <p:cNvPicPr>
            <a:picLocks noChangeAspect="1"/>
          </p:cNvPicPr>
          <p:nvPr/>
        </p:nvPicPr>
        <p:blipFill>
          <a:blip r:embed="rId3"/>
          <a:stretch>
            <a:fillRect/>
          </a:stretch>
        </p:blipFill>
        <p:spPr>
          <a:xfrm>
            <a:off x="7304069" y="862476"/>
            <a:ext cx="1554800" cy="485244"/>
          </a:xfrm>
          <a:prstGeom prst="rect">
            <a:avLst/>
          </a:prstGeom>
        </p:spPr>
      </p:pic>
      <p:pic>
        <p:nvPicPr>
          <p:cNvPr id="9" name="Content Placeholder 8">
            <a:extLst>
              <a:ext uri="{FF2B5EF4-FFF2-40B4-BE49-F238E27FC236}">
                <a16:creationId xmlns:a16="http://schemas.microsoft.com/office/drawing/2014/main" id="{097B2EEC-D3E8-B381-4526-0439EE7DFA52}"/>
              </a:ext>
            </a:extLst>
          </p:cNvPr>
          <p:cNvPicPr>
            <a:picLocks noGrp="1" noChangeAspect="1"/>
          </p:cNvPicPr>
          <p:nvPr>
            <p:ph sz="quarter" idx="1"/>
          </p:nvPr>
        </p:nvPicPr>
        <p:blipFill>
          <a:blip r:embed="rId4"/>
          <a:stretch>
            <a:fillRect/>
          </a:stretch>
        </p:blipFill>
        <p:spPr>
          <a:xfrm>
            <a:off x="3275226" y="2320962"/>
            <a:ext cx="5580047" cy="3293957"/>
          </a:xfrm>
          <a:prstGeom prst="rect">
            <a:avLst/>
          </a:prstGeom>
        </p:spPr>
      </p:pic>
    </p:spTree>
    <p:extLst>
      <p:ext uri="{BB962C8B-B14F-4D97-AF65-F5344CB8AC3E}">
        <p14:creationId xmlns:p14="http://schemas.microsoft.com/office/powerpoint/2010/main" val="1451529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D64C6-FB22-CE9E-79B5-0F0985E48D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83377A-0AB2-438B-4B7F-3C34E84D7DE0}"/>
              </a:ext>
            </a:extLst>
          </p:cNvPr>
          <p:cNvSpPr>
            <a:spLocks noGrp="1"/>
          </p:cNvSpPr>
          <p:nvPr>
            <p:ph type="title"/>
          </p:nvPr>
        </p:nvSpPr>
        <p:spPr>
          <a:xfrm>
            <a:off x="205499" y="228600"/>
            <a:ext cx="8534400" cy="758952"/>
          </a:xfrm>
        </p:spPr>
        <p:txBody>
          <a:bodyPr vert="horz" lIns="91440" tIns="45720" rIns="91440" bIns="45720" anchor="b">
            <a:normAutofit/>
          </a:bodyPr>
          <a:lstStyle/>
          <a:p>
            <a:r>
              <a:rPr lang="en-US" sz="2800" b="1" dirty="0">
                <a:solidFill>
                  <a:schemeClr val="tx1"/>
                </a:solidFill>
              </a:rPr>
              <a:t>Cold Therapy (Ice) after Surgery</a:t>
            </a:r>
          </a:p>
        </p:txBody>
      </p:sp>
      <p:sp>
        <p:nvSpPr>
          <p:cNvPr id="3" name="Content Placeholder 2">
            <a:extLst>
              <a:ext uri="{FF2B5EF4-FFF2-40B4-BE49-F238E27FC236}">
                <a16:creationId xmlns:a16="http://schemas.microsoft.com/office/drawing/2014/main" id="{5E90C2E1-6D41-5BCC-73FD-C808547AF130}"/>
              </a:ext>
            </a:extLst>
          </p:cNvPr>
          <p:cNvSpPr>
            <a:spLocks noGrp="1"/>
          </p:cNvSpPr>
          <p:nvPr>
            <p:ph sz="quarter" idx="1"/>
          </p:nvPr>
        </p:nvSpPr>
        <p:spPr>
          <a:xfrm>
            <a:off x="236316" y="1713380"/>
            <a:ext cx="8503920" cy="4572000"/>
          </a:xfrm>
        </p:spPr>
        <p:txBody>
          <a:bodyPr vert="horz" lIns="91440" tIns="45720" rIns="91440" bIns="45720" anchor="t">
            <a:normAutofit/>
          </a:bodyPr>
          <a:lstStyle/>
          <a:p>
            <a:r>
              <a:rPr lang="en-US" b="1" dirty="0"/>
              <a:t>You will want to apply ice to surgical site at least 4-5 times per day for at least 3o minutes to one hour which helps ease pain and swelling after surgery </a:t>
            </a:r>
            <a:endParaRPr lang="en-US" dirty="0"/>
          </a:p>
          <a:p>
            <a:endParaRPr lang="en-US" b="1" dirty="0"/>
          </a:p>
          <a:p>
            <a:r>
              <a:rPr lang="en-US" b="1" dirty="0"/>
              <a:t>Cold therapy can be purchased through our DME store</a:t>
            </a:r>
            <a:endParaRPr lang="en-US"/>
          </a:p>
          <a:p>
            <a:pPr marL="937260" lvl="2" indent="-342900">
              <a:buClr>
                <a:srgbClr val="8CADAE"/>
              </a:buClr>
              <a:buFont typeface="Courier New"/>
              <a:buChar char="o"/>
            </a:pPr>
            <a:r>
              <a:rPr lang="en-US" dirty="0"/>
              <a:t>Please contact the DME store with any questions regarding ice options at (708) 492-5759. The DME store will generally call you one week prior to surgery to discuss options in</a:t>
            </a:r>
            <a:r>
              <a:rPr lang="en-US" dirty="0">
                <a:latin typeface="Georgia"/>
                <a:cs typeface="Times New Roman"/>
              </a:rPr>
              <a:t> addition to the nutrition package </a:t>
            </a:r>
            <a:endParaRPr lang="en-US" sz="1200" dirty="0">
              <a:latin typeface="Times New Roman"/>
              <a:cs typeface="Times New Roman"/>
            </a:endParaRPr>
          </a:p>
          <a:p>
            <a:pPr marL="274320" lvl="1" indent="0">
              <a:buClr>
                <a:srgbClr val="CCB400"/>
              </a:buClr>
              <a:buFont typeface="Wingdings"/>
              <a:buNone/>
            </a:pPr>
            <a:endParaRPr lang="en-US">
              <a:solidFill>
                <a:schemeClr val="tx1"/>
              </a:solidFill>
            </a:endParaRPr>
          </a:p>
          <a:p>
            <a:pPr lvl="2">
              <a:buNone/>
            </a:pPr>
            <a:endParaRPr lang="en-US"/>
          </a:p>
        </p:txBody>
      </p:sp>
      <p:pic>
        <p:nvPicPr>
          <p:cNvPr id="5" name="Picture 5" descr="Text&#10;&#10;Description automatically generated">
            <a:extLst>
              <a:ext uri="{FF2B5EF4-FFF2-40B4-BE49-F238E27FC236}">
                <a16:creationId xmlns:a16="http://schemas.microsoft.com/office/drawing/2014/main" id="{BEB3AA72-FDCB-D439-0A87-DC4BD7FB9E76}"/>
              </a:ext>
            </a:extLst>
          </p:cNvPr>
          <p:cNvPicPr>
            <a:picLocks noChangeAspect="1"/>
          </p:cNvPicPr>
          <p:nvPr/>
        </p:nvPicPr>
        <p:blipFill>
          <a:blip r:embed="rId3"/>
          <a:stretch>
            <a:fillRect/>
          </a:stretch>
        </p:blipFill>
        <p:spPr>
          <a:xfrm>
            <a:off x="7450150" y="77792"/>
            <a:ext cx="1554800" cy="531660"/>
          </a:xfrm>
          <a:prstGeom prst="rect">
            <a:avLst/>
          </a:prstGeom>
        </p:spPr>
      </p:pic>
    </p:spTree>
    <p:extLst>
      <p:ext uri="{BB962C8B-B14F-4D97-AF65-F5344CB8AC3E}">
        <p14:creationId xmlns:p14="http://schemas.microsoft.com/office/powerpoint/2010/main" val="3450302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98B91-512B-AC7A-3A07-3AC390FAD137}"/>
              </a:ext>
            </a:extLst>
          </p:cNvPr>
          <p:cNvSpPr>
            <a:spLocks noGrp="1"/>
          </p:cNvSpPr>
          <p:nvPr>
            <p:ph type="title"/>
          </p:nvPr>
        </p:nvSpPr>
        <p:spPr/>
        <p:txBody>
          <a:bodyPr vert="horz" lIns="91440" tIns="45720" rIns="91440" bIns="45720" anchor="b">
            <a:normAutofit fontScale="90000"/>
          </a:bodyPr>
          <a:lstStyle/>
          <a:p>
            <a:r>
              <a:rPr lang="en-US" sz="2800" b="1" dirty="0">
                <a:solidFill>
                  <a:schemeClr val="tx1"/>
                </a:solidFill>
              </a:rPr>
              <a:t>Cold Therapy (Ice) for Hip Replacement Patients</a:t>
            </a:r>
          </a:p>
        </p:txBody>
      </p:sp>
      <p:pic>
        <p:nvPicPr>
          <p:cNvPr id="4" name="Content Placeholder 3" descr="A close up of a cooler&#10;&#10;AI-generated content may be incorrect.">
            <a:extLst>
              <a:ext uri="{FF2B5EF4-FFF2-40B4-BE49-F238E27FC236}">
                <a16:creationId xmlns:a16="http://schemas.microsoft.com/office/drawing/2014/main" id="{6C7F9C28-298B-E208-0C09-4B74D56E7738}"/>
              </a:ext>
            </a:extLst>
          </p:cNvPr>
          <p:cNvPicPr>
            <a:picLocks noGrp="1" noChangeAspect="1"/>
          </p:cNvPicPr>
          <p:nvPr>
            <p:ph sz="quarter" idx="1"/>
          </p:nvPr>
        </p:nvPicPr>
        <p:blipFill>
          <a:blip r:embed="rId2"/>
          <a:stretch>
            <a:fillRect/>
          </a:stretch>
        </p:blipFill>
        <p:spPr>
          <a:xfrm>
            <a:off x="1789871" y="975601"/>
            <a:ext cx="5557760" cy="5624762"/>
          </a:xfrm>
          <a:prstGeom prst="rect">
            <a:avLst/>
          </a:prstGeom>
        </p:spPr>
      </p:pic>
    </p:spTree>
    <p:extLst>
      <p:ext uri="{BB962C8B-B14F-4D97-AF65-F5344CB8AC3E}">
        <p14:creationId xmlns:p14="http://schemas.microsoft.com/office/powerpoint/2010/main" val="8705889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E2A40-58AB-A34A-E031-BF651355DD8C}"/>
              </a:ext>
            </a:extLst>
          </p:cNvPr>
          <p:cNvSpPr>
            <a:spLocks noGrp="1"/>
          </p:cNvSpPr>
          <p:nvPr>
            <p:ph type="title"/>
          </p:nvPr>
        </p:nvSpPr>
        <p:spPr/>
        <p:txBody>
          <a:bodyPr vert="horz" lIns="91440" tIns="45720" rIns="91440" bIns="45720" anchor="b">
            <a:normAutofit/>
          </a:bodyPr>
          <a:lstStyle/>
          <a:p>
            <a:r>
              <a:rPr lang="en-US" sz="2500" b="1" dirty="0">
                <a:solidFill>
                  <a:schemeClr val="tx1"/>
                </a:solidFill>
              </a:rPr>
              <a:t>Cold Therapy (Ice) for Knee Replacement Patients</a:t>
            </a:r>
            <a:endParaRPr lang="en-US" dirty="0">
              <a:solidFill>
                <a:schemeClr val="tx1"/>
              </a:solidFill>
            </a:endParaRPr>
          </a:p>
        </p:txBody>
      </p:sp>
      <p:pic>
        <p:nvPicPr>
          <p:cNvPr id="4" name="Content Placeholder 3" descr="A person lying on a bed&#10;&#10;AI-generated content may be incorrect.">
            <a:extLst>
              <a:ext uri="{FF2B5EF4-FFF2-40B4-BE49-F238E27FC236}">
                <a16:creationId xmlns:a16="http://schemas.microsoft.com/office/drawing/2014/main" id="{A38FDA75-1E8C-A295-68D7-8C566B84177A}"/>
              </a:ext>
            </a:extLst>
          </p:cNvPr>
          <p:cNvPicPr>
            <a:picLocks noGrp="1" noChangeAspect="1"/>
          </p:cNvPicPr>
          <p:nvPr>
            <p:ph sz="quarter" idx="1"/>
          </p:nvPr>
        </p:nvPicPr>
        <p:blipFill>
          <a:blip r:embed="rId2"/>
          <a:stretch>
            <a:fillRect/>
          </a:stretch>
        </p:blipFill>
        <p:spPr>
          <a:xfrm>
            <a:off x="2125187" y="975601"/>
            <a:ext cx="5117731" cy="5875420"/>
          </a:xfrm>
          <a:prstGeom prst="rect">
            <a:avLst/>
          </a:prstGeom>
        </p:spPr>
      </p:pic>
    </p:spTree>
    <p:extLst>
      <p:ext uri="{BB962C8B-B14F-4D97-AF65-F5344CB8AC3E}">
        <p14:creationId xmlns:p14="http://schemas.microsoft.com/office/powerpoint/2010/main" val="2939258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41337-5950-43ED-9D9C-D388F7E5EA33}"/>
              </a:ext>
            </a:extLst>
          </p:cNvPr>
          <p:cNvSpPr>
            <a:spLocks noGrp="1"/>
          </p:cNvSpPr>
          <p:nvPr>
            <p:ph type="title"/>
          </p:nvPr>
        </p:nvSpPr>
        <p:spPr/>
        <p:txBody>
          <a:bodyPr vert="horz" lIns="91440" tIns="45720" rIns="91440" bIns="45720" anchor="b">
            <a:normAutofit/>
          </a:bodyPr>
          <a:lstStyle/>
          <a:p>
            <a:r>
              <a:rPr lang="en-US" b="1">
                <a:solidFill>
                  <a:schemeClr val="tx1"/>
                </a:solidFill>
              </a:rPr>
              <a:t>Pre-Op Hydration for better results</a:t>
            </a:r>
          </a:p>
        </p:txBody>
      </p:sp>
      <p:sp>
        <p:nvSpPr>
          <p:cNvPr id="3" name="Content Placeholder 2">
            <a:extLst>
              <a:ext uri="{FF2B5EF4-FFF2-40B4-BE49-F238E27FC236}">
                <a16:creationId xmlns:a16="http://schemas.microsoft.com/office/drawing/2014/main" id="{E7347362-1FDF-4B1C-8022-17E93F3F7425}"/>
              </a:ext>
            </a:extLst>
          </p:cNvPr>
          <p:cNvSpPr>
            <a:spLocks noGrp="1"/>
          </p:cNvSpPr>
          <p:nvPr>
            <p:ph sz="quarter" idx="1"/>
          </p:nvPr>
        </p:nvSpPr>
        <p:spPr>
          <a:xfrm>
            <a:off x="330226" y="1584761"/>
            <a:ext cx="8503920" cy="4572000"/>
          </a:xfrm>
        </p:spPr>
        <p:txBody>
          <a:bodyPr vert="horz" lIns="91440" tIns="45720" rIns="91440" bIns="45720" anchor="t">
            <a:normAutofit/>
          </a:bodyPr>
          <a:lstStyle/>
          <a:p>
            <a:r>
              <a:rPr lang="en-US" dirty="0"/>
              <a:t>Stay well hydrated 3 days prior to surgery</a:t>
            </a:r>
          </a:p>
          <a:p>
            <a:endParaRPr lang="en-US"/>
          </a:p>
          <a:p>
            <a:r>
              <a:rPr lang="en-US" dirty="0"/>
              <a:t>Recommend patients drink </a:t>
            </a:r>
            <a:r>
              <a:rPr lang="en-US" b="1" dirty="0"/>
              <a:t>500mL</a:t>
            </a:r>
            <a:r>
              <a:rPr lang="en-US" dirty="0"/>
              <a:t> of</a:t>
            </a:r>
            <a:r>
              <a:rPr lang="en-US" b="1" u="sng" dirty="0"/>
              <a:t> Gatorade</a:t>
            </a:r>
            <a:r>
              <a:rPr lang="en-US" dirty="0"/>
              <a:t> </a:t>
            </a:r>
            <a:r>
              <a:rPr lang="en-US" b="1" dirty="0"/>
              <a:t>2 hours</a:t>
            </a:r>
            <a:r>
              <a:rPr lang="en-US" dirty="0"/>
              <a:t> prior to </a:t>
            </a:r>
            <a:r>
              <a:rPr lang="en-US" u="sng" dirty="0"/>
              <a:t>scheduled arrival time</a:t>
            </a:r>
            <a:r>
              <a:rPr lang="en-US" dirty="0"/>
              <a:t> to facility </a:t>
            </a:r>
          </a:p>
          <a:p>
            <a:pPr lvl="1">
              <a:buClr>
                <a:srgbClr val="CCB400"/>
              </a:buClr>
              <a:buFont typeface="Courier New"/>
              <a:buChar char="o"/>
            </a:pPr>
            <a:r>
              <a:rPr lang="en-US" dirty="0">
                <a:solidFill>
                  <a:srgbClr val="000000"/>
                </a:solidFill>
              </a:rPr>
              <a:t>(example: arrival time 8am – finish </a:t>
            </a:r>
            <a:r>
              <a:rPr lang="en-US" dirty="0" err="1">
                <a:solidFill>
                  <a:srgbClr val="000000"/>
                </a:solidFill>
              </a:rPr>
              <a:t>Gatorate</a:t>
            </a:r>
            <a:r>
              <a:rPr lang="en-US" dirty="0">
                <a:solidFill>
                  <a:srgbClr val="000000"/>
                </a:solidFill>
              </a:rPr>
              <a:t> by 6am) </a:t>
            </a:r>
          </a:p>
          <a:p>
            <a:pPr lvl="1">
              <a:buClr>
                <a:srgbClr val="CCB400"/>
              </a:buClr>
              <a:buFont typeface="Courier New"/>
              <a:buChar char="o"/>
            </a:pPr>
            <a:r>
              <a:rPr lang="en-US" dirty="0">
                <a:solidFill>
                  <a:srgbClr val="000000"/>
                </a:solidFill>
              </a:rPr>
              <a:t>If you do not like Gatorade or forget to drink Gatorade then disregard and do not eat/drink anything else/substitute</a:t>
            </a:r>
          </a:p>
          <a:p>
            <a:endParaRPr lang="en-US"/>
          </a:p>
          <a:p>
            <a:pPr marL="274320" lvl="1" indent="0">
              <a:buNone/>
            </a:pPr>
            <a:r>
              <a:rPr lang="en-US" dirty="0">
                <a:solidFill>
                  <a:schemeClr val="tx1"/>
                </a:solidFill>
                <a:ea typeface="+mn-lt"/>
                <a:cs typeface="+mn-lt"/>
              </a:rPr>
              <a:t>If patient forgets to drink Gatorade in time frame, surgery will not be cancelled. This is primarily to aid in your success!</a:t>
            </a:r>
            <a:endParaRPr lang="en-US">
              <a:solidFill>
                <a:schemeClr val="tx1"/>
              </a:solidFill>
            </a:endParaRPr>
          </a:p>
        </p:txBody>
      </p:sp>
      <p:pic>
        <p:nvPicPr>
          <p:cNvPr id="5" name="Picture 5" descr="Text&#10;&#10;Description automatically generated">
            <a:extLst>
              <a:ext uri="{FF2B5EF4-FFF2-40B4-BE49-F238E27FC236}">
                <a16:creationId xmlns:a16="http://schemas.microsoft.com/office/drawing/2014/main" id="{969DBE3E-2324-EBFA-4D99-12771B592A58}"/>
              </a:ext>
            </a:extLst>
          </p:cNvPr>
          <p:cNvPicPr>
            <a:picLocks noChangeAspect="1"/>
          </p:cNvPicPr>
          <p:nvPr/>
        </p:nvPicPr>
        <p:blipFill>
          <a:blip r:embed="rId3"/>
          <a:stretch>
            <a:fillRect/>
          </a:stretch>
        </p:blipFill>
        <p:spPr>
          <a:xfrm>
            <a:off x="7455681" y="5890124"/>
            <a:ext cx="1554800" cy="531660"/>
          </a:xfrm>
          <a:prstGeom prst="rect">
            <a:avLst/>
          </a:prstGeom>
        </p:spPr>
      </p:pic>
    </p:spTree>
    <p:extLst>
      <p:ext uri="{BB962C8B-B14F-4D97-AF65-F5344CB8AC3E}">
        <p14:creationId xmlns:p14="http://schemas.microsoft.com/office/powerpoint/2010/main" val="213194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9DC14-FB71-21C0-A68B-39245BDD35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930EAB-5D33-AADF-F888-712D1937F103}"/>
              </a:ext>
            </a:extLst>
          </p:cNvPr>
          <p:cNvSpPr>
            <a:spLocks noGrp="1"/>
          </p:cNvSpPr>
          <p:nvPr>
            <p:ph type="title"/>
          </p:nvPr>
        </p:nvSpPr>
        <p:spPr>
          <a:xfrm>
            <a:off x="145342" y="565484"/>
            <a:ext cx="8534400" cy="758952"/>
          </a:xfrm>
        </p:spPr>
        <p:txBody>
          <a:bodyPr vert="horz" lIns="91440" tIns="45720" rIns="91440" bIns="45720" anchor="b">
            <a:noAutofit/>
          </a:bodyPr>
          <a:lstStyle/>
          <a:p>
            <a:r>
              <a:rPr lang="en-US" sz="2800" b="1" dirty="0">
                <a:solidFill>
                  <a:schemeClr val="tx1"/>
                </a:solidFill>
              </a:rPr>
              <a:t>Medications to Stop Prior to Surgery</a:t>
            </a:r>
          </a:p>
        </p:txBody>
      </p:sp>
      <p:sp>
        <p:nvSpPr>
          <p:cNvPr id="3" name="Content Placeholder 2">
            <a:extLst>
              <a:ext uri="{FF2B5EF4-FFF2-40B4-BE49-F238E27FC236}">
                <a16:creationId xmlns:a16="http://schemas.microsoft.com/office/drawing/2014/main" id="{975CE734-8786-88B9-A81C-C3ADF387A146}"/>
              </a:ext>
            </a:extLst>
          </p:cNvPr>
          <p:cNvSpPr>
            <a:spLocks noGrp="1"/>
          </p:cNvSpPr>
          <p:nvPr>
            <p:ph sz="quarter" idx="1"/>
          </p:nvPr>
        </p:nvSpPr>
        <p:spPr>
          <a:xfrm>
            <a:off x="323116" y="1428194"/>
            <a:ext cx="8503920" cy="4828716"/>
          </a:xfrm>
        </p:spPr>
        <p:txBody>
          <a:bodyPr vert="horz" lIns="91440" tIns="45720" rIns="91440" bIns="45720" anchor="t">
            <a:normAutofit fontScale="92500" lnSpcReduction="20000"/>
          </a:bodyPr>
          <a:lstStyle/>
          <a:p>
            <a:pPr marL="0" indent="0">
              <a:buNone/>
            </a:pPr>
            <a:r>
              <a:rPr lang="en-US" sz="2400" u="sng" dirty="0"/>
              <a:t>Stop one week prior:</a:t>
            </a:r>
          </a:p>
          <a:p>
            <a:pPr>
              <a:buFont typeface="Courier New"/>
              <a:buChar char="o"/>
            </a:pPr>
            <a:r>
              <a:rPr lang="en-US" sz="2400" dirty="0"/>
              <a:t>GLP-1 medications </a:t>
            </a:r>
            <a:r>
              <a:rPr lang="en-US" sz="1400" dirty="0"/>
              <a:t>(ex: </a:t>
            </a:r>
            <a:r>
              <a:rPr lang="en-US" sz="1400" dirty="0" err="1"/>
              <a:t>Mounjaro</a:t>
            </a:r>
            <a:r>
              <a:rPr lang="en-US" sz="1400" dirty="0"/>
              <a:t>, Ozempic, </a:t>
            </a:r>
            <a:r>
              <a:rPr lang="en-US" sz="1400" dirty="0" err="1"/>
              <a:t>Wegovy</a:t>
            </a:r>
            <a:r>
              <a:rPr lang="en-US" sz="1400" dirty="0"/>
              <a:t>, Trulicity)</a:t>
            </a:r>
          </a:p>
          <a:p>
            <a:pPr>
              <a:buFont typeface="Courier New"/>
              <a:buChar char="o"/>
            </a:pPr>
            <a:r>
              <a:rPr lang="en-US" sz="2400" dirty="0"/>
              <a:t>Aspirin </a:t>
            </a:r>
            <a:r>
              <a:rPr lang="en-US" sz="1400" dirty="0"/>
              <a:t>(unless your cardiologist recommends you continue taking without stopping)</a:t>
            </a:r>
          </a:p>
          <a:p>
            <a:pPr>
              <a:buFont typeface="Courier New"/>
              <a:buChar char="o"/>
            </a:pPr>
            <a:r>
              <a:rPr lang="en-US" sz="2400" dirty="0"/>
              <a:t>NSAIDs (Motrin, Advil, Aleve, Meloxicam, Diclofenac)</a:t>
            </a:r>
          </a:p>
          <a:p>
            <a:pPr>
              <a:buFont typeface="Courier New"/>
              <a:buChar char="o"/>
            </a:pPr>
            <a:r>
              <a:rPr lang="en-US" sz="2400" dirty="0"/>
              <a:t>Relafen (</a:t>
            </a:r>
            <a:r>
              <a:rPr lang="en-US" sz="2400" err="1"/>
              <a:t>Nabumetone</a:t>
            </a:r>
            <a:r>
              <a:rPr lang="en-US" sz="2400" dirty="0"/>
              <a:t>)</a:t>
            </a:r>
          </a:p>
          <a:p>
            <a:pPr>
              <a:buFont typeface="Courier New"/>
              <a:buChar char="o"/>
            </a:pPr>
            <a:r>
              <a:rPr lang="en-US" sz="2400" dirty="0"/>
              <a:t>Vitamins/supplements</a:t>
            </a:r>
          </a:p>
          <a:p>
            <a:pPr lvl="1">
              <a:buFont typeface="Courier New"/>
              <a:buChar char="o"/>
            </a:pPr>
            <a:r>
              <a:rPr lang="en-US" sz="1400" dirty="0">
                <a:solidFill>
                  <a:srgbClr val="000000"/>
                </a:solidFill>
              </a:rPr>
              <a:t>OK to continue taking Vitamin D, Calcium, and Iron</a:t>
            </a:r>
            <a:endParaRPr lang="en-US" sz="1400" dirty="0"/>
          </a:p>
          <a:p>
            <a:pPr>
              <a:buFont typeface="Courier New"/>
              <a:buChar char="o"/>
            </a:pPr>
            <a:r>
              <a:rPr lang="en-US" sz="2400"/>
              <a:t>Herbal supplements </a:t>
            </a:r>
            <a:endParaRPr lang="en-US" sz="2400">
              <a:latin typeface="Georgia"/>
              <a:cs typeface="Arial"/>
            </a:endParaRPr>
          </a:p>
          <a:p>
            <a:pPr>
              <a:buFont typeface="Courier New"/>
              <a:buChar char="o"/>
            </a:pPr>
            <a:r>
              <a:rPr lang="en-US" sz="2400" dirty="0">
                <a:latin typeface="Georgia"/>
                <a:cs typeface="Arial"/>
              </a:rPr>
              <a:t>Eliquis and Xarelto are generally held 72 hours prior to surgery but you should be given a specific stop date by the Rush internist and/or hematologist and/or cardiologist</a:t>
            </a:r>
            <a:endParaRPr lang="en-US"/>
          </a:p>
          <a:p>
            <a:pPr marL="0" indent="0">
              <a:buNone/>
            </a:pPr>
            <a:endParaRPr lang="en-US" sz="2400" dirty="0">
              <a:latin typeface="Georgia"/>
              <a:cs typeface="Arial"/>
            </a:endParaRPr>
          </a:p>
          <a:p>
            <a:pPr marL="0" indent="0">
              <a:buNone/>
            </a:pPr>
            <a:r>
              <a:rPr lang="en-US" sz="1600" dirty="0">
                <a:latin typeface="Times New Roman"/>
                <a:cs typeface="Times New Roman"/>
              </a:rPr>
              <a:t>For any questions regarding your routine medications, please contact the Rush medical provider you saw prior to surgery and/or Rush specialist</a:t>
            </a:r>
          </a:p>
          <a:p>
            <a:pPr marL="0" indent="0">
              <a:buNone/>
            </a:pPr>
            <a:endParaRPr lang="en-US" sz="1600" dirty="0">
              <a:latin typeface="Times New Roman"/>
              <a:cs typeface="Times New Roman"/>
            </a:endParaRPr>
          </a:p>
          <a:p>
            <a:pPr marL="0" indent="0">
              <a:buNone/>
            </a:pPr>
            <a:r>
              <a:rPr lang="en-US" sz="1600" dirty="0">
                <a:latin typeface="Times New Roman"/>
                <a:cs typeface="Times New Roman"/>
              </a:rPr>
              <a:t>The Rush medical provider should instruct you which medications you should take the morning of your surgery based on your specific medication list</a:t>
            </a:r>
          </a:p>
          <a:p>
            <a:endParaRPr lang="en-US" sz="1400" dirty="0">
              <a:latin typeface="Arial"/>
              <a:cs typeface="Arial"/>
            </a:endParaRPr>
          </a:p>
          <a:p>
            <a:pPr marL="0" indent="0">
              <a:buNone/>
            </a:pPr>
            <a:endParaRPr lang="en-US" sz="1400" dirty="0">
              <a:latin typeface="Arial"/>
              <a:cs typeface="Arial"/>
            </a:endParaRPr>
          </a:p>
          <a:p>
            <a:pPr>
              <a:buFont typeface="Courier New"/>
              <a:buChar char="o"/>
            </a:pPr>
            <a:endParaRPr lang="en-US" sz="2400" dirty="0"/>
          </a:p>
        </p:txBody>
      </p:sp>
      <p:pic>
        <p:nvPicPr>
          <p:cNvPr id="6" name="Picture 5" descr="Text&#10;&#10;Description automatically generated">
            <a:extLst>
              <a:ext uri="{FF2B5EF4-FFF2-40B4-BE49-F238E27FC236}">
                <a16:creationId xmlns:a16="http://schemas.microsoft.com/office/drawing/2014/main" id="{03B34A4A-2BB2-AFA0-CC0A-E13F2820BF8A}"/>
              </a:ext>
            </a:extLst>
          </p:cNvPr>
          <p:cNvPicPr>
            <a:picLocks noChangeAspect="1"/>
          </p:cNvPicPr>
          <p:nvPr/>
        </p:nvPicPr>
        <p:blipFill>
          <a:blip r:embed="rId2"/>
          <a:stretch>
            <a:fillRect/>
          </a:stretch>
        </p:blipFill>
        <p:spPr>
          <a:xfrm>
            <a:off x="7903415" y="383754"/>
            <a:ext cx="1097600" cy="375250"/>
          </a:xfrm>
          <a:prstGeom prst="rect">
            <a:avLst/>
          </a:prstGeom>
        </p:spPr>
      </p:pic>
    </p:spTree>
    <p:extLst>
      <p:ext uri="{BB962C8B-B14F-4D97-AF65-F5344CB8AC3E}">
        <p14:creationId xmlns:p14="http://schemas.microsoft.com/office/powerpoint/2010/main" val="14860508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655D9-EE75-A32E-1483-B68CF115069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17901E1-04B9-95BB-6891-06F35EAF8EDA}"/>
              </a:ext>
            </a:extLst>
          </p:cNvPr>
          <p:cNvSpPr txBox="1"/>
          <p:nvPr/>
        </p:nvSpPr>
        <p:spPr>
          <a:xfrm>
            <a:off x="190271" y="2453025"/>
            <a:ext cx="8760845" cy="1600438"/>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4000" b="1" dirty="0"/>
              <a:t>SURGERY INFO</a:t>
            </a:r>
          </a:p>
          <a:p>
            <a:pPr algn="ctr"/>
            <a:endParaRPr lang="en-US" sz="4000" b="1" dirty="0">
              <a:latin typeface="Georgia"/>
              <a:cs typeface="Times New Roman"/>
            </a:endParaRPr>
          </a:p>
          <a:p>
            <a:pPr marL="342900" indent="-342900" algn="ctr">
              <a:buAutoNum type="arabicPeriod"/>
            </a:pPr>
            <a:endParaRPr lang="en-US" dirty="0">
              <a:latin typeface="Times New Roman"/>
              <a:cs typeface="Times New Roman"/>
            </a:endParaRPr>
          </a:p>
        </p:txBody>
      </p:sp>
    </p:spTree>
    <p:extLst>
      <p:ext uri="{BB962C8B-B14F-4D97-AF65-F5344CB8AC3E}">
        <p14:creationId xmlns:p14="http://schemas.microsoft.com/office/powerpoint/2010/main" val="33271530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9B3F3-3B4F-B9F2-634D-1F4C931D07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C5B0C1-78C1-CD64-D014-A60840E9305D}"/>
              </a:ext>
            </a:extLst>
          </p:cNvPr>
          <p:cNvSpPr>
            <a:spLocks noGrp="1"/>
          </p:cNvSpPr>
          <p:nvPr>
            <p:ph type="title"/>
          </p:nvPr>
        </p:nvSpPr>
        <p:spPr/>
        <p:txBody>
          <a:bodyPr vert="horz" lIns="91440" tIns="45720" rIns="91440" bIns="45720" anchor="b">
            <a:normAutofit/>
          </a:bodyPr>
          <a:lstStyle/>
          <a:p>
            <a:r>
              <a:rPr lang="en-US" b="1" dirty="0">
                <a:solidFill>
                  <a:schemeClr val="tx1"/>
                </a:solidFill>
              </a:rPr>
              <a:t>Surgery Center Course</a:t>
            </a:r>
            <a:endParaRPr lang="en-US" sz="2800" b="1" dirty="0">
              <a:solidFill>
                <a:schemeClr val="tx1"/>
              </a:solidFill>
            </a:endParaRPr>
          </a:p>
        </p:txBody>
      </p:sp>
      <p:sp>
        <p:nvSpPr>
          <p:cNvPr id="3" name="Content Placeholder 2">
            <a:extLst>
              <a:ext uri="{FF2B5EF4-FFF2-40B4-BE49-F238E27FC236}">
                <a16:creationId xmlns:a16="http://schemas.microsoft.com/office/drawing/2014/main" id="{4E17F9F5-1605-5C59-083E-246AF5CBB720}"/>
              </a:ext>
            </a:extLst>
          </p:cNvPr>
          <p:cNvSpPr>
            <a:spLocks noGrp="1"/>
          </p:cNvSpPr>
          <p:nvPr>
            <p:ph sz="quarter" idx="1"/>
          </p:nvPr>
        </p:nvSpPr>
        <p:spPr/>
        <p:txBody>
          <a:bodyPr vert="horz" lIns="91440" tIns="45720" rIns="91440" bIns="45720" anchor="t">
            <a:normAutofit fontScale="92500" lnSpcReduction="10000"/>
          </a:bodyPr>
          <a:lstStyle/>
          <a:p>
            <a:r>
              <a:rPr lang="en-US" dirty="0"/>
              <a:t>Operating Room (~1-1/2 hours for primary surgery)</a:t>
            </a:r>
          </a:p>
          <a:p>
            <a:pPr lvl="1">
              <a:buClr>
                <a:srgbClr val="CCB400"/>
              </a:buClr>
            </a:pPr>
            <a:r>
              <a:rPr lang="en-US" dirty="0">
                <a:solidFill>
                  <a:schemeClr val="tx1"/>
                </a:solidFill>
              </a:rPr>
              <a:t>Positioning/Anesthesia</a:t>
            </a:r>
          </a:p>
          <a:p>
            <a:pPr lvl="1">
              <a:buClr>
                <a:srgbClr val="CCB400"/>
              </a:buClr>
            </a:pPr>
            <a:r>
              <a:rPr lang="en-US" dirty="0">
                <a:solidFill>
                  <a:schemeClr val="tx1"/>
                </a:solidFill>
              </a:rPr>
              <a:t>Surgical Procedure (~45 minutes)</a:t>
            </a:r>
          </a:p>
          <a:p>
            <a:pPr lvl="1">
              <a:buClr>
                <a:srgbClr val="CCB400"/>
              </a:buClr>
            </a:pPr>
            <a:r>
              <a:rPr lang="en-US" dirty="0">
                <a:solidFill>
                  <a:schemeClr val="tx1"/>
                </a:solidFill>
              </a:rPr>
              <a:t>Incision Closure</a:t>
            </a:r>
          </a:p>
          <a:p>
            <a:pPr lvl="1" indent="0">
              <a:buNone/>
            </a:pPr>
            <a:endParaRPr lang="en-US">
              <a:solidFill>
                <a:schemeClr val="tx1"/>
              </a:solidFill>
            </a:endParaRPr>
          </a:p>
          <a:p>
            <a:r>
              <a:rPr lang="en-US" dirty="0"/>
              <a:t>Recovery Room (~2-3 hours)</a:t>
            </a:r>
          </a:p>
          <a:p>
            <a:pPr lvl="1"/>
            <a:r>
              <a:rPr lang="en-US" dirty="0">
                <a:solidFill>
                  <a:schemeClr val="tx1"/>
                </a:solidFill>
              </a:rPr>
              <a:t>PT will meet with you in recovery room and issue you walker or crutches</a:t>
            </a:r>
          </a:p>
          <a:p>
            <a:pPr lvl="2">
              <a:buFont typeface="Wingdings"/>
              <a:buChar char="§"/>
            </a:pPr>
            <a:r>
              <a:rPr lang="en-US" dirty="0"/>
              <a:t>You will do stairs with PT prior to discharge</a:t>
            </a:r>
          </a:p>
          <a:p>
            <a:pPr lvl="1">
              <a:buClr>
                <a:srgbClr val="CCB400"/>
              </a:buClr>
            </a:pPr>
            <a:r>
              <a:rPr lang="en-US" dirty="0">
                <a:solidFill>
                  <a:schemeClr val="tx1"/>
                </a:solidFill>
              </a:rPr>
              <a:t>You will eat/drink in the recovery room</a:t>
            </a:r>
          </a:p>
          <a:p>
            <a:pPr lvl="1">
              <a:buClr>
                <a:srgbClr val="CCB400"/>
              </a:buClr>
            </a:pPr>
            <a:r>
              <a:rPr lang="en-US" dirty="0">
                <a:solidFill>
                  <a:schemeClr val="tx1"/>
                </a:solidFill>
              </a:rPr>
              <a:t>You will urinate prior to discharge </a:t>
            </a:r>
          </a:p>
          <a:p>
            <a:pPr lvl="1">
              <a:buClr>
                <a:srgbClr val="CCB400"/>
              </a:buClr>
            </a:pPr>
            <a:r>
              <a:rPr lang="en-US" dirty="0">
                <a:solidFill>
                  <a:schemeClr val="tx1"/>
                </a:solidFill>
              </a:rPr>
              <a:t>We will ensure pain is well-managed prior to discharge</a:t>
            </a:r>
          </a:p>
          <a:p>
            <a:pPr lvl="1">
              <a:buClr>
                <a:srgbClr val="CCB400"/>
              </a:buClr>
            </a:pPr>
            <a:r>
              <a:rPr lang="en-US" dirty="0">
                <a:solidFill>
                  <a:schemeClr val="tx1"/>
                </a:solidFill>
              </a:rPr>
              <a:t>Discharge teaching by PACU nurse</a:t>
            </a:r>
          </a:p>
          <a:p>
            <a:pPr lvl="1">
              <a:buClr>
                <a:srgbClr val="CCB400"/>
              </a:buClr>
            </a:pPr>
            <a:endParaRPr lang="en-US" dirty="0">
              <a:solidFill>
                <a:schemeClr val="tx1"/>
              </a:solidFill>
            </a:endParaRPr>
          </a:p>
          <a:p>
            <a:pPr marL="274320" lvl="1" indent="0">
              <a:buClr>
                <a:srgbClr val="CCB400"/>
              </a:buClr>
              <a:buNone/>
            </a:pPr>
            <a:endParaRPr lang="en-US">
              <a:solidFill>
                <a:srgbClr val="000000"/>
              </a:solidFill>
            </a:endParaRPr>
          </a:p>
          <a:p>
            <a:pPr>
              <a:buClr>
                <a:srgbClr val="D16349"/>
              </a:buClr>
            </a:pPr>
            <a:endParaRPr lang="en-US" dirty="0">
              <a:solidFill>
                <a:srgbClr val="000000"/>
              </a:solidFill>
            </a:endParaRPr>
          </a:p>
          <a:p>
            <a:pPr lvl="1"/>
            <a:endParaRPr lang="en-US"/>
          </a:p>
          <a:p>
            <a:pPr lvl="1"/>
            <a:endParaRPr lang="en-US"/>
          </a:p>
        </p:txBody>
      </p:sp>
      <p:pic>
        <p:nvPicPr>
          <p:cNvPr id="6" name="Picture 5" descr="Text&#10;&#10;Description automatically generated">
            <a:extLst>
              <a:ext uri="{FF2B5EF4-FFF2-40B4-BE49-F238E27FC236}">
                <a16:creationId xmlns:a16="http://schemas.microsoft.com/office/drawing/2014/main" id="{27A2DF00-14C8-AE37-AEB1-D82BD68E7349}"/>
              </a:ext>
            </a:extLst>
          </p:cNvPr>
          <p:cNvPicPr>
            <a:picLocks noChangeAspect="1"/>
          </p:cNvPicPr>
          <p:nvPr/>
        </p:nvPicPr>
        <p:blipFill>
          <a:blip r:embed="rId3"/>
          <a:stretch>
            <a:fillRect/>
          </a:stretch>
        </p:blipFill>
        <p:spPr>
          <a:xfrm>
            <a:off x="7386057" y="227343"/>
            <a:ext cx="1554800" cy="531660"/>
          </a:xfrm>
          <a:prstGeom prst="rect">
            <a:avLst/>
          </a:prstGeom>
        </p:spPr>
      </p:pic>
    </p:spTree>
    <p:extLst>
      <p:ext uri="{BB962C8B-B14F-4D97-AF65-F5344CB8AC3E}">
        <p14:creationId xmlns:p14="http://schemas.microsoft.com/office/powerpoint/2010/main" val="2540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anchor="b">
            <a:normAutofit/>
          </a:bodyPr>
          <a:lstStyle/>
          <a:p>
            <a:r>
              <a:rPr lang="en-US" sz="3200" b="1" dirty="0">
                <a:solidFill>
                  <a:schemeClr val="tx1"/>
                </a:solidFill>
              </a:rPr>
              <a:t>PowerPoint</a:t>
            </a:r>
            <a:r>
              <a:rPr lang="en-US" b="1" dirty="0">
                <a:solidFill>
                  <a:schemeClr val="tx1"/>
                </a:solidFill>
              </a:rPr>
              <a:t> Objectives</a:t>
            </a:r>
          </a:p>
        </p:txBody>
      </p:sp>
      <p:pic>
        <p:nvPicPr>
          <p:cNvPr id="4" name="Picture 5" descr="Text&#10;&#10;Description automatically generated">
            <a:extLst>
              <a:ext uri="{FF2B5EF4-FFF2-40B4-BE49-F238E27FC236}">
                <a16:creationId xmlns:a16="http://schemas.microsoft.com/office/drawing/2014/main" id="{CBD89476-6224-598F-98CA-EB6EA5B254E9}"/>
              </a:ext>
            </a:extLst>
          </p:cNvPr>
          <p:cNvPicPr>
            <a:picLocks noChangeAspect="1"/>
          </p:cNvPicPr>
          <p:nvPr/>
        </p:nvPicPr>
        <p:blipFill>
          <a:blip r:embed="rId3"/>
          <a:stretch>
            <a:fillRect/>
          </a:stretch>
        </p:blipFill>
        <p:spPr>
          <a:xfrm>
            <a:off x="7386057" y="227343"/>
            <a:ext cx="1554800" cy="531660"/>
          </a:xfrm>
          <a:prstGeom prst="rect">
            <a:avLst/>
          </a:prstGeom>
        </p:spPr>
      </p:pic>
      <p:sp>
        <p:nvSpPr>
          <p:cNvPr id="129" name="Content Placeholder 128">
            <a:extLst>
              <a:ext uri="{FF2B5EF4-FFF2-40B4-BE49-F238E27FC236}">
                <a16:creationId xmlns:a16="http://schemas.microsoft.com/office/drawing/2014/main" id="{EFDEE0B5-7752-1DBD-8BDC-FF34C7ABBB0E}"/>
              </a:ext>
            </a:extLst>
          </p:cNvPr>
          <p:cNvSpPr>
            <a:spLocks noGrp="1"/>
          </p:cNvSpPr>
          <p:nvPr>
            <p:ph sz="quarter" idx="1"/>
          </p:nvPr>
        </p:nvSpPr>
        <p:spPr/>
        <p:txBody>
          <a:bodyPr vert="horz" lIns="91440" tIns="45720" rIns="91440" bIns="45720" anchor="t">
            <a:normAutofit/>
          </a:bodyPr>
          <a:lstStyle/>
          <a:p>
            <a:pPr>
              <a:spcBef>
                <a:spcPts val="0"/>
              </a:spcBef>
              <a:buFont typeface="Arial"/>
              <a:buChar char="•"/>
            </a:pPr>
            <a:endParaRPr lang="en-US" sz="2800">
              <a:latin typeface="Georgia"/>
              <a:cs typeface="Calibri"/>
            </a:endParaRPr>
          </a:p>
          <a:p>
            <a:pPr>
              <a:spcBef>
                <a:spcPts val="0"/>
              </a:spcBef>
              <a:buFont typeface="Arial"/>
              <a:buChar char="•"/>
            </a:pPr>
            <a:r>
              <a:rPr lang="en-US" sz="2400">
                <a:latin typeface="Georgia"/>
                <a:cs typeface="Calibri"/>
              </a:rPr>
              <a:t>Understand why and how surgery is performed</a:t>
            </a:r>
            <a:endParaRPr lang="en-US" sz="2400">
              <a:latin typeface="Georgia"/>
            </a:endParaRPr>
          </a:p>
          <a:p>
            <a:pPr>
              <a:spcBef>
                <a:spcPts val="0"/>
              </a:spcBef>
              <a:buFont typeface="Arial"/>
              <a:buChar char="•"/>
            </a:pPr>
            <a:r>
              <a:rPr lang="en-US" sz="2400">
                <a:latin typeface="Georgia"/>
                <a:cs typeface="Calibri"/>
              </a:rPr>
              <a:t>Understand typical course (pre and post surgery)</a:t>
            </a:r>
          </a:p>
          <a:p>
            <a:pPr>
              <a:spcBef>
                <a:spcPts val="0"/>
              </a:spcBef>
              <a:buFont typeface="Arial"/>
              <a:buChar char="•"/>
            </a:pPr>
            <a:r>
              <a:rPr lang="en-US" sz="2400">
                <a:latin typeface="Georgia"/>
                <a:cs typeface="Calibri"/>
              </a:rPr>
              <a:t>Understand typical recovery</a:t>
            </a:r>
          </a:p>
          <a:p>
            <a:pPr>
              <a:spcBef>
                <a:spcPts val="0"/>
              </a:spcBef>
              <a:buFont typeface="Arial"/>
              <a:buChar char="•"/>
            </a:pPr>
            <a:r>
              <a:rPr lang="en-US" sz="2400">
                <a:latin typeface="Georgia"/>
                <a:cs typeface="Calibri"/>
              </a:rPr>
              <a:t>Discuss possible complications and how you and your surgical team can prevent possible complications</a:t>
            </a:r>
          </a:p>
          <a:p>
            <a:pPr>
              <a:buFont typeface="Arial"/>
              <a:buChar char="•"/>
            </a:pP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anchor="b">
            <a:normAutofit/>
          </a:bodyPr>
          <a:lstStyle/>
          <a:p>
            <a:r>
              <a:rPr lang="en-US" b="1" dirty="0">
                <a:solidFill>
                  <a:schemeClr val="tx1"/>
                </a:solidFill>
              </a:rPr>
              <a:t>Hospital Course</a:t>
            </a:r>
            <a:endParaRPr lang="en-US" sz="2800" b="1" dirty="0">
              <a:solidFill>
                <a:schemeClr val="tx1"/>
              </a:solidFill>
            </a:endParaRPr>
          </a:p>
        </p:txBody>
      </p:sp>
      <p:sp>
        <p:nvSpPr>
          <p:cNvPr id="3" name="Content Placeholder 2"/>
          <p:cNvSpPr>
            <a:spLocks noGrp="1"/>
          </p:cNvSpPr>
          <p:nvPr>
            <p:ph sz="quarter" idx="1"/>
          </p:nvPr>
        </p:nvSpPr>
        <p:spPr/>
        <p:txBody>
          <a:bodyPr vert="horz" lIns="91440" tIns="45720" rIns="91440" bIns="45720" anchor="t">
            <a:normAutofit fontScale="92500" lnSpcReduction="20000"/>
          </a:bodyPr>
          <a:lstStyle/>
          <a:p>
            <a:r>
              <a:rPr lang="en-US" dirty="0"/>
              <a:t>Operating Room (~1-1/2 hours for primary surgery)</a:t>
            </a:r>
          </a:p>
          <a:p>
            <a:pPr lvl="1">
              <a:buClr>
                <a:srgbClr val="CCB400"/>
              </a:buClr>
            </a:pPr>
            <a:r>
              <a:rPr lang="en-US" dirty="0">
                <a:solidFill>
                  <a:schemeClr val="tx1"/>
                </a:solidFill>
              </a:rPr>
              <a:t>Positioning/Anesthesia</a:t>
            </a:r>
          </a:p>
          <a:p>
            <a:pPr lvl="1">
              <a:buClr>
                <a:srgbClr val="CCB400"/>
              </a:buClr>
            </a:pPr>
            <a:r>
              <a:rPr lang="en-US" dirty="0">
                <a:solidFill>
                  <a:schemeClr val="tx1"/>
                </a:solidFill>
              </a:rPr>
              <a:t>Surgical Procedure (~45 minutes)</a:t>
            </a:r>
          </a:p>
          <a:p>
            <a:pPr lvl="1">
              <a:buClr>
                <a:srgbClr val="CCB400"/>
              </a:buClr>
            </a:pPr>
            <a:r>
              <a:rPr lang="en-US" dirty="0">
                <a:solidFill>
                  <a:schemeClr val="tx1"/>
                </a:solidFill>
              </a:rPr>
              <a:t>Incision Closure</a:t>
            </a:r>
          </a:p>
          <a:p>
            <a:pPr lvl="1" indent="0">
              <a:buNone/>
            </a:pPr>
            <a:endParaRPr lang="en-US">
              <a:solidFill>
                <a:schemeClr val="tx1"/>
              </a:solidFill>
            </a:endParaRPr>
          </a:p>
          <a:p>
            <a:r>
              <a:rPr lang="en-US" dirty="0"/>
              <a:t>Recovery Room (~2 hours)</a:t>
            </a:r>
          </a:p>
          <a:p>
            <a:pPr marL="274320" lvl="1" indent="0">
              <a:buNone/>
            </a:pPr>
            <a:endParaRPr lang="en-US">
              <a:solidFill>
                <a:schemeClr val="tx1"/>
              </a:solidFill>
            </a:endParaRPr>
          </a:p>
          <a:p>
            <a:r>
              <a:rPr lang="en-US" dirty="0"/>
              <a:t>Orthopedic Floor / 13 East Tower (generally one night)</a:t>
            </a:r>
          </a:p>
          <a:p>
            <a:pPr lvl="2">
              <a:buClr>
                <a:srgbClr val="8CADAE"/>
              </a:buClr>
              <a:buFont typeface="Courier New"/>
              <a:buChar char="o"/>
            </a:pPr>
            <a:r>
              <a:rPr lang="en-US" dirty="0"/>
              <a:t>PT will see you the day after surgery and nurse will get you up walking the day of surgery </a:t>
            </a:r>
          </a:p>
          <a:p>
            <a:pPr lvl="3">
              <a:buFont typeface="Courier New"/>
              <a:buChar char="o"/>
            </a:pPr>
            <a:r>
              <a:rPr lang="en-US" dirty="0">
                <a:solidFill>
                  <a:srgbClr val="000000"/>
                </a:solidFill>
              </a:rPr>
              <a:t>You will pass PT prior to discharge </a:t>
            </a:r>
          </a:p>
          <a:p>
            <a:pPr lvl="2">
              <a:buClr>
                <a:srgbClr val="8CADAE"/>
              </a:buClr>
              <a:buFont typeface="Courier New"/>
              <a:buChar char="o"/>
            </a:pPr>
            <a:r>
              <a:rPr lang="en-US" dirty="0"/>
              <a:t>Discharge medications will be sent to pharmacy by inpatient orthopedic team and they will verify your pharmacy while inpatient</a:t>
            </a:r>
          </a:p>
          <a:p>
            <a:pPr lvl="2">
              <a:buClr>
                <a:srgbClr val="8CADAE"/>
              </a:buClr>
              <a:buFont typeface="Courier New"/>
              <a:buChar char="o"/>
            </a:pPr>
            <a:r>
              <a:rPr lang="en-US" dirty="0">
                <a:solidFill>
                  <a:srgbClr val="000000"/>
                </a:solidFill>
              </a:rPr>
              <a:t>Medical team will see you while inpatient to co-manage any medical issues you may have</a:t>
            </a:r>
          </a:p>
          <a:p>
            <a:pPr lvl="1"/>
            <a:endParaRPr lang="en-US"/>
          </a:p>
          <a:p>
            <a:pPr lvl="1"/>
            <a:endParaRPr lang="en-US"/>
          </a:p>
        </p:txBody>
      </p:sp>
      <p:pic>
        <p:nvPicPr>
          <p:cNvPr id="6" name="Picture 5" descr="Text&#10;&#10;Description automatically generated">
            <a:extLst>
              <a:ext uri="{FF2B5EF4-FFF2-40B4-BE49-F238E27FC236}">
                <a16:creationId xmlns:a16="http://schemas.microsoft.com/office/drawing/2014/main" id="{A54A6D47-F445-DA9B-57C5-5785ED4F89A0}"/>
              </a:ext>
            </a:extLst>
          </p:cNvPr>
          <p:cNvPicPr>
            <a:picLocks noChangeAspect="1"/>
          </p:cNvPicPr>
          <p:nvPr/>
        </p:nvPicPr>
        <p:blipFill>
          <a:blip r:embed="rId3"/>
          <a:stretch>
            <a:fillRect/>
          </a:stretch>
        </p:blipFill>
        <p:spPr>
          <a:xfrm>
            <a:off x="7386057" y="227343"/>
            <a:ext cx="1554800" cy="53166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anchor="b">
            <a:normAutofit/>
          </a:bodyPr>
          <a:lstStyle/>
          <a:p>
            <a:r>
              <a:rPr lang="en-US" b="1">
                <a:solidFill>
                  <a:schemeClr val="tx1"/>
                </a:solidFill>
              </a:rPr>
              <a:t>Minimally Invasive Joint Surgery</a:t>
            </a:r>
          </a:p>
        </p:txBody>
      </p:sp>
      <p:sp>
        <p:nvSpPr>
          <p:cNvPr id="5" name="Content Placeholder 4"/>
          <p:cNvSpPr>
            <a:spLocks noGrp="1"/>
          </p:cNvSpPr>
          <p:nvPr>
            <p:ph sz="quarter" idx="1"/>
          </p:nvPr>
        </p:nvSpPr>
        <p:spPr/>
        <p:txBody>
          <a:bodyPr vert="horz" lIns="91440" tIns="45720" rIns="91440" bIns="45720" anchor="t">
            <a:normAutofit fontScale="92500" lnSpcReduction="20000"/>
          </a:bodyPr>
          <a:lstStyle/>
          <a:p>
            <a:endParaRPr lang="en-US"/>
          </a:p>
          <a:p>
            <a:r>
              <a:rPr lang="en-US" b="1" dirty="0"/>
              <a:t>Knee:</a:t>
            </a:r>
            <a:r>
              <a:rPr lang="en-US" dirty="0"/>
              <a:t> Incision near center of knee</a:t>
            </a:r>
          </a:p>
          <a:p>
            <a:pPr lvl="1"/>
            <a:r>
              <a:rPr lang="en-US" dirty="0">
                <a:solidFill>
                  <a:schemeClr val="tx1"/>
                </a:solidFill>
              </a:rPr>
              <a:t>3-5 inches in length</a:t>
            </a:r>
          </a:p>
          <a:p>
            <a:r>
              <a:rPr lang="en-US" b="1" dirty="0">
                <a:ea typeface="+mn-lt"/>
                <a:cs typeface="+mn-lt"/>
              </a:rPr>
              <a:t>Hip:</a:t>
            </a:r>
            <a:r>
              <a:rPr lang="en-US" dirty="0">
                <a:ea typeface="+mn-lt"/>
                <a:cs typeface="+mn-lt"/>
              </a:rPr>
              <a:t> (mini-posterior approach) Incision on side of hip</a:t>
            </a:r>
          </a:p>
          <a:p>
            <a:pPr lvl="1"/>
            <a:r>
              <a:rPr lang="en-US" dirty="0">
                <a:solidFill>
                  <a:schemeClr val="tx1"/>
                </a:solidFill>
                <a:ea typeface="+mn-lt"/>
                <a:cs typeface="+mn-lt"/>
              </a:rPr>
              <a:t>4-6 inches in length</a:t>
            </a:r>
            <a:endParaRPr lang="en-US" dirty="0">
              <a:solidFill>
                <a:schemeClr val="tx1"/>
              </a:solidFill>
            </a:endParaRPr>
          </a:p>
          <a:p>
            <a:r>
              <a:rPr lang="en-US" b="1" dirty="0"/>
              <a:t>Benefits:</a:t>
            </a:r>
          </a:p>
          <a:p>
            <a:pPr lvl="1"/>
            <a:r>
              <a:rPr lang="en-US" dirty="0">
                <a:solidFill>
                  <a:schemeClr val="tx1"/>
                </a:solidFill>
              </a:rPr>
              <a:t>Less tissue disturbance </a:t>
            </a:r>
          </a:p>
          <a:p>
            <a:pPr lvl="1"/>
            <a:r>
              <a:rPr lang="en-US" dirty="0">
                <a:solidFill>
                  <a:schemeClr val="tx1"/>
                </a:solidFill>
              </a:rPr>
              <a:t>Minimal blood loss </a:t>
            </a:r>
          </a:p>
          <a:p>
            <a:pPr lvl="1"/>
            <a:r>
              <a:rPr lang="en-US" dirty="0">
                <a:solidFill>
                  <a:schemeClr val="tx1"/>
                </a:solidFill>
              </a:rPr>
              <a:t>Regional anesthesia / improved pain management pathway that minimizes narcotics</a:t>
            </a:r>
          </a:p>
          <a:p>
            <a:pPr lvl="1"/>
            <a:r>
              <a:rPr lang="en-US" dirty="0">
                <a:solidFill>
                  <a:schemeClr val="tx1"/>
                </a:solidFill>
              </a:rPr>
              <a:t>Improved perioperative pathway /process</a:t>
            </a:r>
          </a:p>
          <a:p>
            <a:pPr lvl="1"/>
            <a:r>
              <a:rPr lang="en-US" dirty="0">
                <a:solidFill>
                  <a:schemeClr val="tx1"/>
                </a:solidFill>
              </a:rPr>
              <a:t>Walking day of surgery </a:t>
            </a:r>
          </a:p>
          <a:p>
            <a:pPr lvl="1"/>
            <a:r>
              <a:rPr lang="en-US" dirty="0">
                <a:solidFill>
                  <a:schemeClr val="tx1"/>
                </a:solidFill>
              </a:rPr>
              <a:t>Smaller incisions</a:t>
            </a:r>
          </a:p>
          <a:p>
            <a:pPr lvl="2">
              <a:buClr>
                <a:srgbClr val="8CADAE"/>
              </a:buClr>
              <a:buFont typeface="Wingdings"/>
              <a:buChar char="§"/>
            </a:pPr>
            <a:r>
              <a:rPr lang="en-US" sz="1200" dirty="0"/>
              <a:t>Incision size may vary based on patient-specific factors, prior surgery, implant sizes, etc.</a:t>
            </a:r>
          </a:p>
          <a:p>
            <a:pPr lvl="1">
              <a:buClr>
                <a:srgbClr val="CCB400"/>
              </a:buClr>
              <a:buNone/>
            </a:pPr>
            <a:endParaRPr lang="en-US">
              <a:solidFill>
                <a:srgbClr val="646B86"/>
              </a:solidFill>
            </a:endParaRPr>
          </a:p>
        </p:txBody>
      </p:sp>
      <p:pic>
        <p:nvPicPr>
          <p:cNvPr id="6" name="Picture 5" descr="Text&#10;&#10;Description automatically generated">
            <a:extLst>
              <a:ext uri="{FF2B5EF4-FFF2-40B4-BE49-F238E27FC236}">
                <a16:creationId xmlns:a16="http://schemas.microsoft.com/office/drawing/2014/main" id="{04A7DDF2-5D2A-BE3B-AA2D-54F294AF0CA8}"/>
              </a:ext>
            </a:extLst>
          </p:cNvPr>
          <p:cNvPicPr>
            <a:picLocks noChangeAspect="1"/>
          </p:cNvPicPr>
          <p:nvPr/>
        </p:nvPicPr>
        <p:blipFill>
          <a:blip r:embed="rId3"/>
          <a:stretch>
            <a:fillRect/>
          </a:stretch>
        </p:blipFill>
        <p:spPr>
          <a:xfrm>
            <a:off x="7444077" y="5890124"/>
            <a:ext cx="1554800" cy="53166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anchor="b">
            <a:normAutofit/>
          </a:bodyPr>
          <a:lstStyle/>
          <a:p>
            <a:r>
              <a:rPr lang="en-US" b="1">
                <a:solidFill>
                  <a:schemeClr val="tx1"/>
                </a:solidFill>
              </a:rPr>
              <a:t>Anesthesia</a:t>
            </a:r>
          </a:p>
        </p:txBody>
      </p:sp>
      <p:sp>
        <p:nvSpPr>
          <p:cNvPr id="3" name="Content Placeholder 2"/>
          <p:cNvSpPr>
            <a:spLocks noGrp="1"/>
          </p:cNvSpPr>
          <p:nvPr>
            <p:ph sz="quarter" idx="1"/>
          </p:nvPr>
        </p:nvSpPr>
        <p:spPr/>
        <p:txBody>
          <a:bodyPr vert="horz" lIns="91440" tIns="45720" rIns="91440" bIns="45720" anchor="t">
            <a:normAutofit fontScale="92500" lnSpcReduction="10000"/>
          </a:bodyPr>
          <a:lstStyle/>
          <a:p>
            <a:r>
              <a:rPr lang="en-US" b="1" dirty="0"/>
              <a:t>Knee:</a:t>
            </a:r>
            <a:r>
              <a:rPr lang="en-US" dirty="0"/>
              <a:t> Spinal anesthesia with twilight sedation (knee replacement patients will get an adductor canal block in pre-op area which helps with post-op pain management)</a:t>
            </a:r>
          </a:p>
          <a:p>
            <a:pPr marL="0" indent="0">
              <a:buNone/>
            </a:pPr>
            <a:endParaRPr lang="en-US" dirty="0">
              <a:ea typeface="+mn-lt"/>
              <a:cs typeface="+mn-lt"/>
            </a:endParaRPr>
          </a:p>
          <a:p>
            <a:r>
              <a:rPr lang="en-US" b="1" dirty="0">
                <a:ea typeface="+mn-lt"/>
                <a:cs typeface="+mn-lt"/>
              </a:rPr>
              <a:t>Hip:</a:t>
            </a:r>
            <a:r>
              <a:rPr lang="en-US" dirty="0">
                <a:ea typeface="+mn-lt"/>
                <a:cs typeface="+mn-lt"/>
              </a:rPr>
              <a:t> Spinal with twilight sedation</a:t>
            </a:r>
            <a:endParaRPr lang="en-US" dirty="0">
              <a:solidFill>
                <a:srgbClr val="000000"/>
              </a:solidFill>
            </a:endParaRPr>
          </a:p>
          <a:p>
            <a:pPr marL="274320" lvl="1" indent="0">
              <a:buClr>
                <a:srgbClr val="CCB400"/>
              </a:buClr>
              <a:buNone/>
            </a:pPr>
            <a:endParaRPr lang="en-US">
              <a:solidFill>
                <a:srgbClr val="646B86"/>
              </a:solidFill>
            </a:endParaRPr>
          </a:p>
          <a:p>
            <a:r>
              <a:rPr lang="en-US" dirty="0"/>
              <a:t>General anesthesia if indicated by anesthesiologist and/or dictated by your medical history</a:t>
            </a:r>
          </a:p>
          <a:p>
            <a:pPr>
              <a:buNone/>
            </a:pPr>
            <a:endParaRPr lang="en-US"/>
          </a:p>
          <a:p>
            <a:pPr algn="ctr">
              <a:buNone/>
            </a:pPr>
            <a:r>
              <a:rPr lang="en-US" sz="2800" i="1" dirty="0"/>
              <a:t>**You will meet with the anesthesia team on the morning of surgery prior to surgery**</a:t>
            </a:r>
          </a:p>
        </p:txBody>
      </p:sp>
      <p:pic>
        <p:nvPicPr>
          <p:cNvPr id="6" name="Picture 5" descr="Text&#10;&#10;Description automatically generated">
            <a:extLst>
              <a:ext uri="{FF2B5EF4-FFF2-40B4-BE49-F238E27FC236}">
                <a16:creationId xmlns:a16="http://schemas.microsoft.com/office/drawing/2014/main" id="{E9626421-9F74-39BD-E2DF-8072DBE85A3E}"/>
              </a:ext>
            </a:extLst>
          </p:cNvPr>
          <p:cNvPicPr>
            <a:picLocks noChangeAspect="1"/>
          </p:cNvPicPr>
          <p:nvPr/>
        </p:nvPicPr>
        <p:blipFill>
          <a:blip r:embed="rId3"/>
          <a:stretch>
            <a:fillRect/>
          </a:stretch>
        </p:blipFill>
        <p:spPr>
          <a:xfrm>
            <a:off x="7386057" y="227343"/>
            <a:ext cx="1554800" cy="53166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vert="horz" lIns="91440" tIns="45720" rIns="91440" bIns="45720" anchor="b">
            <a:normAutofit/>
          </a:bodyPr>
          <a:lstStyle/>
          <a:p>
            <a:r>
              <a:rPr lang="en-US" b="1">
                <a:solidFill>
                  <a:schemeClr val="tx1"/>
                </a:solidFill>
              </a:rPr>
              <a:t>Incision: Closures and Dressings</a:t>
            </a:r>
          </a:p>
        </p:txBody>
      </p:sp>
      <p:sp>
        <p:nvSpPr>
          <p:cNvPr id="5" name="Content Placeholder 4"/>
          <p:cNvSpPr>
            <a:spLocks noGrp="1"/>
          </p:cNvSpPr>
          <p:nvPr>
            <p:ph sz="half" idx="1"/>
          </p:nvPr>
        </p:nvSpPr>
        <p:spPr/>
        <p:txBody>
          <a:bodyPr vert="horz" lIns="91440" tIns="45720" rIns="91440" bIns="45720" anchor="t">
            <a:normAutofit/>
          </a:bodyPr>
          <a:lstStyle/>
          <a:p>
            <a:endParaRPr lang="en-US"/>
          </a:p>
          <a:p>
            <a:r>
              <a:rPr lang="en-US" dirty="0"/>
              <a:t>Dissolvable sutures beneath skin with skin glue</a:t>
            </a:r>
          </a:p>
          <a:p>
            <a:pPr marL="0" indent="0">
              <a:buNone/>
            </a:pPr>
            <a:r>
              <a:rPr lang="en-US" dirty="0"/>
              <a:t>WITH: </a:t>
            </a:r>
          </a:p>
          <a:p>
            <a:r>
              <a:rPr lang="en-US" dirty="0" err="1"/>
              <a:t>Aquacel</a:t>
            </a:r>
            <a:r>
              <a:rPr lang="en-US" dirty="0"/>
              <a:t> AG dressing</a:t>
            </a:r>
          </a:p>
          <a:p>
            <a:pPr lvl="1"/>
            <a:r>
              <a:rPr lang="en-US" dirty="0">
                <a:solidFill>
                  <a:schemeClr val="tx1"/>
                </a:solidFill>
              </a:rPr>
              <a:t>Hydrocolloid, latex free </a:t>
            </a:r>
          </a:p>
          <a:p>
            <a:pPr lvl="1"/>
            <a:r>
              <a:rPr lang="en-US" dirty="0">
                <a:solidFill>
                  <a:schemeClr val="tx1"/>
                </a:solidFill>
              </a:rPr>
              <a:t>Designed to stay in place for 7 days </a:t>
            </a:r>
          </a:p>
          <a:p>
            <a:pPr lvl="1"/>
            <a:r>
              <a:rPr lang="en-US" dirty="0">
                <a:solidFill>
                  <a:schemeClr val="tx1"/>
                </a:solidFill>
              </a:rPr>
              <a:t>Waterproof</a:t>
            </a:r>
          </a:p>
          <a:p>
            <a:pPr lvl="1"/>
            <a:r>
              <a:rPr lang="en-US" dirty="0">
                <a:solidFill>
                  <a:schemeClr val="tx1"/>
                </a:solidFill>
              </a:rPr>
              <a:t>Anti-microbial</a:t>
            </a:r>
          </a:p>
        </p:txBody>
      </p:sp>
      <p:pic>
        <p:nvPicPr>
          <p:cNvPr id="7" name="Content Placeholder 6" descr="AquacelAg10.jpg"/>
          <p:cNvPicPr>
            <a:picLocks noGrp="1" noChangeAspect="1"/>
          </p:cNvPicPr>
          <p:nvPr>
            <p:ph sz="half" idx="2"/>
          </p:nvPr>
        </p:nvPicPr>
        <p:blipFill>
          <a:blip r:embed="rId3" cstate="print"/>
          <a:stretch>
            <a:fillRect/>
          </a:stretch>
        </p:blipFill>
        <p:spPr>
          <a:xfrm>
            <a:off x="4951398" y="2370190"/>
            <a:ext cx="3651546" cy="2032741"/>
          </a:xfrm>
        </p:spPr>
      </p:pic>
      <p:sp>
        <p:nvSpPr>
          <p:cNvPr id="2" name="TextBox 1">
            <a:extLst>
              <a:ext uri="{FF2B5EF4-FFF2-40B4-BE49-F238E27FC236}">
                <a16:creationId xmlns:a16="http://schemas.microsoft.com/office/drawing/2014/main" id="{5C2D718C-09B0-4A34-B8DB-21821C470D01}"/>
              </a:ext>
            </a:extLst>
          </p:cNvPr>
          <p:cNvSpPr txBox="1"/>
          <p:nvPr/>
        </p:nvSpPr>
        <p:spPr>
          <a:xfrm>
            <a:off x="5269437" y="4511100"/>
            <a:ext cx="318708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Dressing type #1: </a:t>
            </a:r>
            <a:r>
              <a:rPr lang="en-US" err="1"/>
              <a:t>Aquacel</a:t>
            </a:r>
            <a:endParaRPr lang="en-US"/>
          </a:p>
        </p:txBody>
      </p:sp>
      <p:pic>
        <p:nvPicPr>
          <p:cNvPr id="4" name="Picture 5" descr="Text&#10;&#10;Description automatically generated">
            <a:extLst>
              <a:ext uri="{FF2B5EF4-FFF2-40B4-BE49-F238E27FC236}">
                <a16:creationId xmlns:a16="http://schemas.microsoft.com/office/drawing/2014/main" id="{C9AF902E-0472-AEDF-BFC1-AC72AA173CD4}"/>
              </a:ext>
            </a:extLst>
          </p:cNvPr>
          <p:cNvPicPr>
            <a:picLocks noChangeAspect="1"/>
          </p:cNvPicPr>
          <p:nvPr/>
        </p:nvPicPr>
        <p:blipFill>
          <a:blip r:embed="rId4"/>
          <a:stretch>
            <a:fillRect/>
          </a:stretch>
        </p:blipFill>
        <p:spPr>
          <a:xfrm>
            <a:off x="7432473" y="5866916"/>
            <a:ext cx="1554800" cy="53166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anchor="b">
            <a:normAutofit fontScale="90000"/>
          </a:bodyPr>
          <a:lstStyle/>
          <a:p>
            <a:r>
              <a:rPr lang="en-US" b="1">
                <a:solidFill>
                  <a:schemeClr val="tx1"/>
                </a:solidFill>
              </a:rPr>
              <a:t>Incision: Closures and Dressings </a:t>
            </a:r>
            <a:r>
              <a:rPr lang="en-US" sz="3100" b="1">
                <a:solidFill>
                  <a:schemeClr val="tx1"/>
                </a:solidFill>
              </a:rPr>
              <a:t>(cont’d)</a:t>
            </a:r>
          </a:p>
        </p:txBody>
      </p:sp>
      <p:sp>
        <p:nvSpPr>
          <p:cNvPr id="3" name="Content Placeholder 2"/>
          <p:cNvSpPr>
            <a:spLocks noGrp="1"/>
          </p:cNvSpPr>
          <p:nvPr>
            <p:ph sz="half" idx="1"/>
          </p:nvPr>
        </p:nvSpPr>
        <p:spPr/>
        <p:txBody>
          <a:bodyPr vert="horz" lIns="91440" tIns="45720" rIns="91440" bIns="45720" anchor="t">
            <a:normAutofit fontScale="85000" lnSpcReduction="20000"/>
          </a:bodyPr>
          <a:lstStyle/>
          <a:p>
            <a:pPr marL="0" indent="0">
              <a:buNone/>
            </a:pPr>
            <a:endParaRPr lang="en-US"/>
          </a:p>
          <a:p>
            <a:r>
              <a:rPr lang="en-US" dirty="0"/>
              <a:t>Nylon sutures</a:t>
            </a:r>
          </a:p>
          <a:p>
            <a:pPr lvl="1"/>
            <a:r>
              <a:rPr lang="en-US" dirty="0">
                <a:solidFill>
                  <a:schemeClr val="tx1"/>
                </a:solidFill>
              </a:rPr>
              <a:t>Removed at 3 week follow up appointment</a:t>
            </a:r>
          </a:p>
          <a:p>
            <a:pPr lvl="1"/>
            <a:r>
              <a:rPr lang="en-US" dirty="0">
                <a:solidFill>
                  <a:schemeClr val="tx1"/>
                </a:solidFill>
              </a:rPr>
              <a:t>Used for revision surgery incisions/patients with added risk factors</a:t>
            </a:r>
          </a:p>
          <a:p>
            <a:pPr lvl="1"/>
            <a:endParaRPr lang="en-US">
              <a:solidFill>
                <a:schemeClr val="tx1"/>
              </a:solidFill>
            </a:endParaRPr>
          </a:p>
          <a:p>
            <a:r>
              <a:rPr lang="en-US" dirty="0"/>
              <a:t>Negative Pressure Incisional Vac (</a:t>
            </a:r>
            <a:r>
              <a:rPr lang="en-US" err="1"/>
              <a:t>Prevena</a:t>
            </a:r>
            <a:r>
              <a:rPr lang="en-US" dirty="0"/>
              <a:t>)</a:t>
            </a:r>
          </a:p>
          <a:p>
            <a:pPr lvl="1"/>
            <a:r>
              <a:rPr lang="en-US" dirty="0">
                <a:solidFill>
                  <a:schemeClr val="tx1"/>
                </a:solidFill>
              </a:rPr>
              <a:t>Designed to stay in place for 7 days then peel off and throw everything away</a:t>
            </a:r>
          </a:p>
          <a:p>
            <a:pPr lvl="1"/>
            <a:r>
              <a:rPr lang="en-US" dirty="0">
                <a:solidFill>
                  <a:schemeClr val="tx1"/>
                </a:solidFill>
              </a:rPr>
              <a:t>Turn away from water </a:t>
            </a:r>
          </a:p>
          <a:p>
            <a:pPr lvl="1"/>
            <a:r>
              <a:rPr lang="en-US" dirty="0">
                <a:solidFill>
                  <a:schemeClr val="tx1"/>
                </a:solidFill>
              </a:rPr>
              <a:t>Helps prevent infection</a:t>
            </a:r>
          </a:p>
          <a:p>
            <a:pPr lvl="1"/>
            <a:r>
              <a:rPr lang="en-US" dirty="0">
                <a:solidFill>
                  <a:schemeClr val="tx1"/>
                </a:solidFill>
              </a:rPr>
              <a:t>Promotes incision healing</a:t>
            </a:r>
          </a:p>
          <a:p>
            <a:pPr lvl="1"/>
            <a:endParaRPr lang="en-US" dirty="0">
              <a:solidFill>
                <a:schemeClr val="tx1"/>
              </a:solidFill>
            </a:endParaRPr>
          </a:p>
        </p:txBody>
      </p:sp>
      <p:pic>
        <p:nvPicPr>
          <p:cNvPr id="5" name="Content Placeholder 4" descr="Satellite.gif"/>
          <p:cNvPicPr>
            <a:picLocks noGrp="1" noChangeAspect="1"/>
          </p:cNvPicPr>
          <p:nvPr>
            <p:ph sz="half" idx="2"/>
          </p:nvPr>
        </p:nvPicPr>
        <p:blipFill>
          <a:blip r:embed="rId3" cstate="print"/>
          <a:stretch>
            <a:fillRect/>
          </a:stretch>
        </p:blipFill>
        <p:spPr>
          <a:xfrm>
            <a:off x="4892706" y="2601319"/>
            <a:ext cx="3810000" cy="1933575"/>
          </a:xfrm>
        </p:spPr>
      </p:pic>
      <p:sp>
        <p:nvSpPr>
          <p:cNvPr id="4" name="TextBox 3">
            <a:extLst>
              <a:ext uri="{FF2B5EF4-FFF2-40B4-BE49-F238E27FC236}">
                <a16:creationId xmlns:a16="http://schemas.microsoft.com/office/drawing/2014/main" id="{6800E44E-C010-425B-AAA3-6AAC30E7F837}"/>
              </a:ext>
            </a:extLst>
          </p:cNvPr>
          <p:cNvSpPr txBox="1"/>
          <p:nvPr/>
        </p:nvSpPr>
        <p:spPr>
          <a:xfrm>
            <a:off x="5256264" y="4624976"/>
            <a:ext cx="34534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Dressing Type #2: </a:t>
            </a:r>
            <a:r>
              <a:rPr lang="en-US" err="1"/>
              <a:t>Prevena</a:t>
            </a:r>
            <a:endParaRPr lang="en-US"/>
          </a:p>
        </p:txBody>
      </p:sp>
      <p:pic>
        <p:nvPicPr>
          <p:cNvPr id="8" name="Picture 5" descr="Text&#10;&#10;Description automatically generated">
            <a:extLst>
              <a:ext uri="{FF2B5EF4-FFF2-40B4-BE49-F238E27FC236}">
                <a16:creationId xmlns:a16="http://schemas.microsoft.com/office/drawing/2014/main" id="{6857963C-0111-0D9B-719F-2143BB301FAC}"/>
              </a:ext>
            </a:extLst>
          </p:cNvPr>
          <p:cNvPicPr>
            <a:picLocks noChangeAspect="1"/>
          </p:cNvPicPr>
          <p:nvPr/>
        </p:nvPicPr>
        <p:blipFill>
          <a:blip r:embed="rId4"/>
          <a:stretch>
            <a:fillRect/>
          </a:stretch>
        </p:blipFill>
        <p:spPr>
          <a:xfrm>
            <a:off x="7444077" y="5878521"/>
            <a:ext cx="1554800" cy="53166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anchor="b">
            <a:normAutofit/>
          </a:bodyPr>
          <a:lstStyle/>
          <a:p>
            <a:r>
              <a:rPr lang="en-US" b="1">
                <a:solidFill>
                  <a:schemeClr val="tx1"/>
                </a:solidFill>
              </a:rPr>
              <a:t>Post Surgical Dressing Incision Care</a:t>
            </a:r>
          </a:p>
        </p:txBody>
      </p:sp>
      <p:sp>
        <p:nvSpPr>
          <p:cNvPr id="3" name="Content Placeholder 2"/>
          <p:cNvSpPr>
            <a:spLocks noGrp="1"/>
          </p:cNvSpPr>
          <p:nvPr>
            <p:ph sz="quarter" idx="1"/>
          </p:nvPr>
        </p:nvSpPr>
        <p:spPr/>
        <p:txBody>
          <a:bodyPr vert="horz" lIns="91440" tIns="45720" rIns="91440" bIns="45720" anchor="t">
            <a:normAutofit/>
          </a:bodyPr>
          <a:lstStyle/>
          <a:p>
            <a:r>
              <a:rPr lang="en-US" dirty="0" err="1"/>
              <a:t>Aquacel</a:t>
            </a:r>
            <a:r>
              <a:rPr lang="en-US" dirty="0"/>
              <a:t> </a:t>
            </a:r>
            <a:r>
              <a:rPr lang="en-US" u="sng" dirty="0"/>
              <a:t>OR</a:t>
            </a:r>
            <a:r>
              <a:rPr lang="en-US" dirty="0"/>
              <a:t> </a:t>
            </a:r>
            <a:r>
              <a:rPr lang="en-US" dirty="0" err="1"/>
              <a:t>Prevena</a:t>
            </a:r>
            <a:r>
              <a:rPr lang="en-US" dirty="0"/>
              <a:t> Vac: </a:t>
            </a:r>
            <a:r>
              <a:rPr lang="en-US" sz="2000" b="1" dirty="0"/>
              <a:t>Remove at home 7 days from surgery</a:t>
            </a:r>
            <a:endParaRPr lang="en-US" dirty="0"/>
          </a:p>
          <a:p>
            <a:pPr lvl="1"/>
            <a:r>
              <a:rPr lang="en-US" sz="1800" dirty="0">
                <a:solidFill>
                  <a:schemeClr val="tx1"/>
                </a:solidFill>
              </a:rPr>
              <a:t>Peel off like a band-aid and discard everything (including </a:t>
            </a:r>
            <a:r>
              <a:rPr lang="en-US" sz="1800" dirty="0" err="1">
                <a:solidFill>
                  <a:schemeClr val="tx1"/>
                </a:solidFill>
              </a:rPr>
              <a:t>Prevena</a:t>
            </a:r>
            <a:r>
              <a:rPr lang="en-US" sz="1800" dirty="0">
                <a:solidFill>
                  <a:schemeClr val="tx1"/>
                </a:solidFill>
              </a:rPr>
              <a:t> vac)</a:t>
            </a:r>
          </a:p>
          <a:p>
            <a:pPr lvl="1"/>
            <a:r>
              <a:rPr lang="en-US" sz="1800" dirty="0">
                <a:solidFill>
                  <a:schemeClr val="tx1"/>
                </a:solidFill>
              </a:rPr>
              <a:t>If no drainage, may leave incision open to air and can wrap knee with ACE wrap for compression (avoid tape)</a:t>
            </a:r>
          </a:p>
          <a:p>
            <a:pPr lvl="2">
              <a:buClr>
                <a:srgbClr val="8CADAE"/>
              </a:buClr>
              <a:buFont typeface="Wingdings"/>
              <a:buChar char="§"/>
            </a:pPr>
            <a:r>
              <a:rPr lang="en-US" sz="1600" dirty="0"/>
              <a:t>Call office if drainage at any point</a:t>
            </a:r>
          </a:p>
          <a:p>
            <a:pPr lvl="1"/>
            <a:r>
              <a:rPr lang="en-US" sz="1800" dirty="0">
                <a:solidFill>
                  <a:schemeClr val="tx1"/>
                </a:solidFill>
              </a:rPr>
              <a:t>Change daily and as needed</a:t>
            </a:r>
          </a:p>
          <a:p>
            <a:r>
              <a:rPr lang="en-US" dirty="0"/>
              <a:t>OK to shower after surgical dressing is removed</a:t>
            </a:r>
          </a:p>
          <a:p>
            <a:pPr lvl="1"/>
            <a:r>
              <a:rPr lang="en-US" sz="1800" dirty="0">
                <a:solidFill>
                  <a:schemeClr val="tx1"/>
                </a:solidFill>
              </a:rPr>
              <a:t>Do not cover with saran wrap or subsequent waterproof dressing</a:t>
            </a:r>
          </a:p>
          <a:p>
            <a:pPr lvl="1"/>
            <a:r>
              <a:rPr lang="en-US" sz="1800" dirty="0">
                <a:solidFill>
                  <a:schemeClr val="tx1"/>
                </a:solidFill>
              </a:rPr>
              <a:t>No baths, pools, hot tubs until incision healed and there are no scabs</a:t>
            </a:r>
          </a:p>
          <a:p>
            <a:pPr lvl="1"/>
            <a:r>
              <a:rPr lang="en-US" sz="1800" dirty="0">
                <a:solidFill>
                  <a:schemeClr val="tx1"/>
                </a:solidFill>
              </a:rPr>
              <a:t>No creams/lotions until 3-week office visit incision check</a:t>
            </a:r>
          </a:p>
          <a:p>
            <a:endParaRPr lang="en-US"/>
          </a:p>
        </p:txBody>
      </p:sp>
      <p:pic>
        <p:nvPicPr>
          <p:cNvPr id="5" name="Picture 5" descr="Text&#10;&#10;Description automatically generated">
            <a:extLst>
              <a:ext uri="{FF2B5EF4-FFF2-40B4-BE49-F238E27FC236}">
                <a16:creationId xmlns:a16="http://schemas.microsoft.com/office/drawing/2014/main" id="{989D0A6E-307E-8765-EF43-FCB000456E1B}"/>
              </a:ext>
            </a:extLst>
          </p:cNvPr>
          <p:cNvPicPr>
            <a:picLocks noChangeAspect="1"/>
          </p:cNvPicPr>
          <p:nvPr/>
        </p:nvPicPr>
        <p:blipFill>
          <a:blip r:embed="rId2"/>
          <a:stretch>
            <a:fillRect/>
          </a:stretch>
        </p:blipFill>
        <p:spPr>
          <a:xfrm>
            <a:off x="7455681" y="5890125"/>
            <a:ext cx="1554800" cy="531660"/>
          </a:xfrm>
          <a:prstGeom prst="rect">
            <a:avLst/>
          </a:prstGeom>
        </p:spPr>
      </p:pic>
    </p:spTree>
    <p:extLst>
      <p:ext uri="{BB962C8B-B14F-4D97-AF65-F5344CB8AC3E}">
        <p14:creationId xmlns:p14="http://schemas.microsoft.com/office/powerpoint/2010/main" val="13314703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anchor="b">
            <a:normAutofit/>
          </a:bodyPr>
          <a:lstStyle/>
          <a:p>
            <a:r>
              <a:rPr lang="en-US" b="1">
                <a:solidFill>
                  <a:schemeClr val="tx1"/>
                </a:solidFill>
              </a:rPr>
              <a:t>Lines, Tubes, Drains</a:t>
            </a:r>
          </a:p>
        </p:txBody>
      </p:sp>
      <p:sp>
        <p:nvSpPr>
          <p:cNvPr id="3" name="Content Placeholder 2"/>
          <p:cNvSpPr>
            <a:spLocks noGrp="1"/>
          </p:cNvSpPr>
          <p:nvPr>
            <p:ph sz="half" idx="1"/>
          </p:nvPr>
        </p:nvSpPr>
        <p:spPr>
          <a:xfrm>
            <a:off x="301752" y="1482571"/>
            <a:ext cx="4038600" cy="4681728"/>
          </a:xfrm>
        </p:spPr>
        <p:txBody>
          <a:bodyPr vert="horz" lIns="91440" tIns="45720" rIns="91440" bIns="45720" anchor="t">
            <a:normAutofit fontScale="92500"/>
          </a:bodyPr>
          <a:lstStyle/>
          <a:p>
            <a:r>
              <a:rPr lang="en-US" dirty="0"/>
              <a:t>Peripheral IV</a:t>
            </a:r>
          </a:p>
          <a:p>
            <a:pPr lvl="1"/>
            <a:r>
              <a:rPr lang="en-US" dirty="0">
                <a:solidFill>
                  <a:schemeClr val="tx1"/>
                </a:solidFill>
              </a:rPr>
              <a:t>Removed at discharge</a:t>
            </a:r>
          </a:p>
          <a:p>
            <a:r>
              <a:rPr lang="en-US" dirty="0"/>
              <a:t>Sequential Compression Device </a:t>
            </a:r>
          </a:p>
          <a:p>
            <a:pPr lvl="1"/>
            <a:r>
              <a:rPr lang="en-US" dirty="0">
                <a:solidFill>
                  <a:schemeClr val="tx1"/>
                </a:solidFill>
              </a:rPr>
              <a:t>Decrease risk of blood clots</a:t>
            </a:r>
          </a:p>
          <a:p>
            <a:r>
              <a:rPr lang="en-US" dirty="0"/>
              <a:t>Drain for total knee replacement</a:t>
            </a:r>
          </a:p>
          <a:p>
            <a:pPr lvl="1"/>
            <a:r>
              <a:rPr lang="en-US" dirty="0">
                <a:solidFill>
                  <a:schemeClr val="tx1"/>
                </a:solidFill>
              </a:rPr>
              <a:t>Helps decrease pressure on incision</a:t>
            </a:r>
          </a:p>
          <a:p>
            <a:pPr lvl="1"/>
            <a:r>
              <a:rPr lang="en-US" dirty="0">
                <a:solidFill>
                  <a:schemeClr val="tx1"/>
                </a:solidFill>
              </a:rPr>
              <a:t>Removed day of surgery for outpatient cases and day after surgery for hospital cases </a:t>
            </a:r>
          </a:p>
          <a:p>
            <a:pPr lvl="1"/>
            <a:endParaRPr lang="en-US"/>
          </a:p>
          <a:p>
            <a:pPr lvl="1">
              <a:buNone/>
            </a:pPr>
            <a:endParaRPr lang="en-US"/>
          </a:p>
        </p:txBody>
      </p:sp>
      <p:pic>
        <p:nvPicPr>
          <p:cNvPr id="5" name="Content Placeholder 4" descr="clik-fix-peripheral2.png"/>
          <p:cNvPicPr>
            <a:picLocks noGrp="1" noChangeAspect="1"/>
          </p:cNvPicPr>
          <p:nvPr>
            <p:ph sz="half" idx="2"/>
          </p:nvPr>
        </p:nvPicPr>
        <p:blipFill>
          <a:blip r:embed="rId3" cstate="print"/>
          <a:stretch>
            <a:fillRect/>
          </a:stretch>
        </p:blipFill>
        <p:spPr>
          <a:xfrm>
            <a:off x="4876800" y="1600200"/>
            <a:ext cx="2195763" cy="1394931"/>
          </a:xfrm>
        </p:spPr>
      </p:pic>
      <p:pic>
        <p:nvPicPr>
          <p:cNvPr id="1032" name="Picture 8" descr="ArjoHuntleigh Flowtron Bariatric Calf Garment"/>
          <p:cNvPicPr>
            <a:picLocks noChangeAspect="1" noChangeArrowheads="1"/>
          </p:cNvPicPr>
          <p:nvPr/>
        </p:nvPicPr>
        <p:blipFill>
          <a:blip r:embed="rId4" cstate="print"/>
          <a:srcRect/>
          <a:stretch>
            <a:fillRect/>
          </a:stretch>
        </p:blipFill>
        <p:spPr bwMode="auto">
          <a:xfrm>
            <a:off x="6932195" y="2725152"/>
            <a:ext cx="1409700" cy="1409700"/>
          </a:xfrm>
          <a:prstGeom prst="rect">
            <a:avLst/>
          </a:prstGeom>
          <a:noFill/>
        </p:spPr>
      </p:pic>
      <p:pic>
        <p:nvPicPr>
          <p:cNvPr id="45058" name="Picture 2" descr="Image result for hemovac medline"/>
          <p:cNvPicPr>
            <a:picLocks noChangeAspect="1" noChangeArrowheads="1"/>
          </p:cNvPicPr>
          <p:nvPr/>
        </p:nvPicPr>
        <p:blipFill>
          <a:blip r:embed="rId5" cstate="print"/>
          <a:srcRect/>
          <a:stretch>
            <a:fillRect/>
          </a:stretch>
        </p:blipFill>
        <p:spPr bwMode="auto">
          <a:xfrm>
            <a:off x="4977063" y="4108784"/>
            <a:ext cx="1524000" cy="1651000"/>
          </a:xfrm>
          <a:prstGeom prst="rect">
            <a:avLst/>
          </a:prstGeom>
          <a:noFill/>
        </p:spPr>
      </p:pic>
      <p:pic>
        <p:nvPicPr>
          <p:cNvPr id="6" name="Picture 5" descr="Text&#10;&#10;Description automatically generated">
            <a:extLst>
              <a:ext uri="{FF2B5EF4-FFF2-40B4-BE49-F238E27FC236}">
                <a16:creationId xmlns:a16="http://schemas.microsoft.com/office/drawing/2014/main" id="{DE01750B-FE65-96E5-8455-9BED55C6C443}"/>
              </a:ext>
            </a:extLst>
          </p:cNvPr>
          <p:cNvPicPr>
            <a:picLocks noChangeAspect="1"/>
          </p:cNvPicPr>
          <p:nvPr/>
        </p:nvPicPr>
        <p:blipFill>
          <a:blip r:embed="rId6"/>
          <a:stretch>
            <a:fillRect/>
          </a:stretch>
        </p:blipFill>
        <p:spPr>
          <a:xfrm>
            <a:off x="7386057" y="227343"/>
            <a:ext cx="1554800" cy="53166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and black list with black text&#10;&#10;AI-generated content may be incorrect.">
            <a:extLst>
              <a:ext uri="{FF2B5EF4-FFF2-40B4-BE49-F238E27FC236}">
                <a16:creationId xmlns:a16="http://schemas.microsoft.com/office/drawing/2014/main" id="{14F069F0-A4ED-0201-1860-E53DBFECA86D}"/>
              </a:ext>
            </a:extLst>
          </p:cNvPr>
          <p:cNvPicPr>
            <a:picLocks noChangeAspect="1"/>
          </p:cNvPicPr>
          <p:nvPr/>
        </p:nvPicPr>
        <p:blipFill>
          <a:blip r:embed="rId2"/>
          <a:stretch>
            <a:fillRect/>
          </a:stretch>
        </p:blipFill>
        <p:spPr>
          <a:xfrm>
            <a:off x="0" y="1476819"/>
            <a:ext cx="9144000" cy="5011266"/>
          </a:xfrm>
          <a:prstGeom prst="rect">
            <a:avLst/>
          </a:prstGeom>
        </p:spPr>
      </p:pic>
      <p:sp>
        <p:nvSpPr>
          <p:cNvPr id="5" name="TextBox 4">
            <a:extLst>
              <a:ext uri="{FF2B5EF4-FFF2-40B4-BE49-F238E27FC236}">
                <a16:creationId xmlns:a16="http://schemas.microsoft.com/office/drawing/2014/main" id="{BB609E7A-7CC6-C7F5-EAF5-2C9CCE29D172}"/>
              </a:ext>
            </a:extLst>
          </p:cNvPr>
          <p:cNvSpPr txBox="1"/>
          <p:nvPr/>
        </p:nvSpPr>
        <p:spPr>
          <a:xfrm>
            <a:off x="990541" y="406380"/>
            <a:ext cx="760413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t>   Typical Post-op Medication Regimen</a:t>
            </a:r>
            <a:r>
              <a:rPr lang="en-US"/>
              <a:t> </a:t>
            </a:r>
          </a:p>
        </p:txBody>
      </p:sp>
    </p:spTree>
    <p:extLst>
      <p:ext uri="{BB962C8B-B14F-4D97-AF65-F5344CB8AC3E}">
        <p14:creationId xmlns:p14="http://schemas.microsoft.com/office/powerpoint/2010/main" val="23123417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anchor="b">
            <a:normAutofit/>
          </a:bodyPr>
          <a:lstStyle/>
          <a:p>
            <a:r>
              <a:rPr lang="en-US" sz="2800" b="1">
                <a:solidFill>
                  <a:schemeClr val="tx1"/>
                </a:solidFill>
              </a:rPr>
              <a:t>Medication Regimen cont'd</a:t>
            </a:r>
          </a:p>
        </p:txBody>
      </p:sp>
      <p:sp>
        <p:nvSpPr>
          <p:cNvPr id="3" name="Content Placeholder 2"/>
          <p:cNvSpPr>
            <a:spLocks noGrp="1"/>
          </p:cNvSpPr>
          <p:nvPr>
            <p:ph sz="quarter" idx="1"/>
          </p:nvPr>
        </p:nvSpPr>
        <p:spPr/>
        <p:txBody>
          <a:bodyPr vert="horz" lIns="91440" tIns="45720" rIns="91440" bIns="45720" anchor="t">
            <a:normAutofit/>
          </a:bodyPr>
          <a:lstStyle/>
          <a:p>
            <a:pPr marL="0" indent="0">
              <a:buNone/>
            </a:pPr>
            <a:endParaRPr lang="en-US" sz="2400">
              <a:solidFill>
                <a:schemeClr val="tx1"/>
              </a:solidFill>
            </a:endParaRPr>
          </a:p>
          <a:p>
            <a:pPr lvl="1">
              <a:buNone/>
            </a:pPr>
            <a:endParaRPr lang="en-US" sz="2400"/>
          </a:p>
          <a:p>
            <a:pPr>
              <a:buNone/>
            </a:pPr>
            <a:endParaRPr lang="en-US" sz="2000"/>
          </a:p>
        </p:txBody>
      </p:sp>
      <p:pic>
        <p:nvPicPr>
          <p:cNvPr id="6" name="Picture 5" descr="Text&#10;&#10;Description automatically generated">
            <a:extLst>
              <a:ext uri="{FF2B5EF4-FFF2-40B4-BE49-F238E27FC236}">
                <a16:creationId xmlns:a16="http://schemas.microsoft.com/office/drawing/2014/main" id="{08B203C3-540D-F7BA-BF43-B5283B13D70B}"/>
              </a:ext>
            </a:extLst>
          </p:cNvPr>
          <p:cNvPicPr>
            <a:picLocks noChangeAspect="1"/>
          </p:cNvPicPr>
          <p:nvPr/>
        </p:nvPicPr>
        <p:blipFill>
          <a:blip r:embed="rId3"/>
          <a:stretch>
            <a:fillRect/>
          </a:stretch>
        </p:blipFill>
        <p:spPr>
          <a:xfrm>
            <a:off x="7386057" y="227343"/>
            <a:ext cx="1554800" cy="531660"/>
          </a:xfrm>
          <a:prstGeom prst="rect">
            <a:avLst/>
          </a:prstGeom>
        </p:spPr>
      </p:pic>
      <p:pic>
        <p:nvPicPr>
          <p:cNvPr id="4" name="Picture 3" descr="A close up of a prescription&#10;&#10;AI-generated content may be incorrect.">
            <a:extLst>
              <a:ext uri="{FF2B5EF4-FFF2-40B4-BE49-F238E27FC236}">
                <a16:creationId xmlns:a16="http://schemas.microsoft.com/office/drawing/2014/main" id="{D8F60E49-8821-FEB2-A295-8BFBF596BE8E}"/>
              </a:ext>
            </a:extLst>
          </p:cNvPr>
          <p:cNvPicPr>
            <a:picLocks noChangeAspect="1"/>
          </p:cNvPicPr>
          <p:nvPr/>
        </p:nvPicPr>
        <p:blipFill>
          <a:blip r:embed="rId4"/>
          <a:srcRect t="6220" r="75" b="-957"/>
          <a:stretch>
            <a:fillRect/>
          </a:stretch>
        </p:blipFill>
        <p:spPr>
          <a:xfrm>
            <a:off x="24063" y="2832701"/>
            <a:ext cx="9113512" cy="2516317"/>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anchor="b">
            <a:normAutofit/>
          </a:bodyPr>
          <a:lstStyle/>
          <a:p>
            <a:r>
              <a:rPr lang="en-US" sz="3200" b="1" dirty="0">
                <a:solidFill>
                  <a:schemeClr val="tx1"/>
                </a:solidFill>
              </a:rPr>
              <a:t>Post-op Physical Therapy</a:t>
            </a:r>
          </a:p>
        </p:txBody>
      </p:sp>
      <p:sp>
        <p:nvSpPr>
          <p:cNvPr id="3" name="Content Placeholder 2"/>
          <p:cNvSpPr>
            <a:spLocks noGrp="1"/>
          </p:cNvSpPr>
          <p:nvPr>
            <p:ph sz="quarter" idx="1"/>
          </p:nvPr>
        </p:nvSpPr>
        <p:spPr/>
        <p:txBody>
          <a:bodyPr vert="horz" lIns="91440" tIns="45720" rIns="91440" bIns="45720" anchor="t">
            <a:normAutofit fontScale="85000" lnSpcReduction="20000"/>
          </a:bodyPr>
          <a:lstStyle/>
          <a:p>
            <a:r>
              <a:rPr lang="en-US" sz="2000" b="1" dirty="0">
                <a:latin typeface="Georgia"/>
                <a:cs typeface="Arial"/>
              </a:rPr>
              <a:t>Outpatient Physical Therapy in the Home (OPITH)</a:t>
            </a:r>
            <a:r>
              <a:rPr lang="en-US" sz="2000" b="1" dirty="0"/>
              <a:t> </a:t>
            </a:r>
          </a:p>
          <a:p>
            <a:pPr lvl="1"/>
            <a:r>
              <a:rPr lang="en-US" dirty="0">
                <a:solidFill>
                  <a:schemeClr val="tx1"/>
                </a:solidFill>
              </a:rPr>
              <a:t>Midwest Ortho will send a therapist to your home after surgery</a:t>
            </a:r>
          </a:p>
          <a:p>
            <a:pPr lvl="1"/>
            <a:r>
              <a:rPr lang="en-US" dirty="0">
                <a:solidFill>
                  <a:schemeClr val="tx1"/>
                </a:solidFill>
              </a:rPr>
              <a:t>2-3 x/week starting 7-10 days after your surgery </a:t>
            </a:r>
          </a:p>
          <a:p>
            <a:pPr lvl="1"/>
            <a:r>
              <a:rPr lang="en-US" dirty="0">
                <a:solidFill>
                  <a:schemeClr val="tx1"/>
                </a:solidFill>
              </a:rPr>
              <a:t>You will be contacted one week prior to surgery by a coordinator. Your assigned therapist will call you 2 days prior to your first visit to discuss your specific schedule.</a:t>
            </a:r>
          </a:p>
          <a:p>
            <a:pPr lvl="1"/>
            <a:r>
              <a:rPr lang="en-US" dirty="0">
                <a:solidFill>
                  <a:schemeClr val="tx1"/>
                </a:solidFill>
              </a:rPr>
              <a:t>Your therapist will transition you to an outpatient clinic by week 3. Dr Gerlinger recommends one of our Midwest Ortho PT locations (map on our website)</a:t>
            </a:r>
          </a:p>
          <a:p>
            <a:pPr lvl="2" indent="-274320">
              <a:buFont typeface="Wingdings"/>
              <a:buChar char="§"/>
            </a:pPr>
            <a:r>
              <a:rPr lang="en-US" dirty="0"/>
              <a:t>If out of service area then you will begin outpatient PT 7 days after surgery</a:t>
            </a:r>
          </a:p>
          <a:p>
            <a:pPr lvl="2" indent="-274320">
              <a:buFont typeface="Wingdings"/>
              <a:buChar char="§"/>
            </a:pPr>
            <a:r>
              <a:rPr lang="en-US" dirty="0"/>
              <a:t>Patients may opt out of home PT and can then start outpatient PT no sooner than 7 days post surgery</a:t>
            </a:r>
          </a:p>
          <a:p>
            <a:pPr lvl="2" indent="-274320">
              <a:buFont typeface="Wingdings"/>
              <a:buChar char="§"/>
            </a:pPr>
            <a:r>
              <a:rPr lang="en-US" dirty="0"/>
              <a:t>Week 1: Focus on activities of daily living/getting around home safely, ice, rest, and elevate</a:t>
            </a:r>
            <a:endParaRPr lang="en-US"/>
          </a:p>
          <a:p>
            <a:pPr marL="274320" lvl="1" indent="0">
              <a:buNone/>
            </a:pPr>
            <a:r>
              <a:rPr lang="en-US" b="1" dirty="0">
                <a:solidFill>
                  <a:schemeClr val="tx1"/>
                </a:solidFill>
              </a:rPr>
              <a:t>*PLEASE INCORPORATE REST BETWEEN PT SESSIONS. PT 2-3x PER WEEK WITH REST, ICE, ELEVATION, STRETCHING ON OFF DAYS*</a:t>
            </a:r>
          </a:p>
          <a:p>
            <a:pPr lvl="1"/>
            <a:endParaRPr lang="en-US" dirty="0">
              <a:solidFill>
                <a:srgbClr val="000000"/>
              </a:solidFill>
            </a:endParaRPr>
          </a:p>
          <a:p>
            <a:pPr lvl="1"/>
            <a:endParaRPr lang="en-US"/>
          </a:p>
          <a:p>
            <a:pPr marL="274320" lvl="1" indent="0">
              <a:buNone/>
            </a:pPr>
            <a:endParaRPr lang="en-US"/>
          </a:p>
          <a:p>
            <a:pPr lvl="1">
              <a:buNone/>
            </a:pPr>
            <a:endParaRPr lang="en-US"/>
          </a:p>
        </p:txBody>
      </p:sp>
      <p:pic>
        <p:nvPicPr>
          <p:cNvPr id="6" name="Picture 5" descr="Text&#10;&#10;Description automatically generated">
            <a:extLst>
              <a:ext uri="{FF2B5EF4-FFF2-40B4-BE49-F238E27FC236}">
                <a16:creationId xmlns:a16="http://schemas.microsoft.com/office/drawing/2014/main" id="{A8341055-F293-6F29-4232-1D6F488CBF5E}"/>
              </a:ext>
            </a:extLst>
          </p:cNvPr>
          <p:cNvPicPr>
            <a:picLocks noChangeAspect="1"/>
          </p:cNvPicPr>
          <p:nvPr/>
        </p:nvPicPr>
        <p:blipFill>
          <a:blip r:embed="rId3"/>
          <a:stretch>
            <a:fillRect/>
          </a:stretch>
        </p:blipFill>
        <p:spPr>
          <a:xfrm>
            <a:off x="7386057" y="227343"/>
            <a:ext cx="1554800" cy="53166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anchor="b">
            <a:normAutofit/>
          </a:bodyPr>
          <a:lstStyle/>
          <a:p>
            <a:r>
              <a:rPr lang="en-US" b="1">
                <a:solidFill>
                  <a:schemeClr val="tx1"/>
                </a:solidFill>
              </a:rPr>
              <a:t>Knee Anatomy Overview</a:t>
            </a:r>
          </a:p>
        </p:txBody>
      </p:sp>
      <p:sp>
        <p:nvSpPr>
          <p:cNvPr id="6" name="Content Placeholder 5"/>
          <p:cNvSpPr>
            <a:spLocks noGrp="1"/>
          </p:cNvSpPr>
          <p:nvPr>
            <p:ph sz="half" idx="1"/>
          </p:nvPr>
        </p:nvSpPr>
        <p:spPr>
          <a:xfrm>
            <a:off x="265078" y="1493846"/>
            <a:ext cx="4038600" cy="4681728"/>
          </a:xfrm>
        </p:spPr>
        <p:txBody>
          <a:bodyPr vert="horz" lIns="91440" tIns="45720" rIns="91440" bIns="45720" anchor="t">
            <a:normAutofit fontScale="85000" lnSpcReduction="20000"/>
          </a:bodyPr>
          <a:lstStyle/>
          <a:p>
            <a:r>
              <a:rPr lang="en-US"/>
              <a:t>Femur (thighbone)</a:t>
            </a:r>
          </a:p>
          <a:p>
            <a:r>
              <a:rPr lang="en-US"/>
              <a:t>Tibia (shin bone)</a:t>
            </a:r>
          </a:p>
          <a:p>
            <a:r>
              <a:rPr lang="en-US"/>
              <a:t>Patella (knee cap)</a:t>
            </a:r>
          </a:p>
          <a:p>
            <a:r>
              <a:rPr lang="en-US"/>
              <a:t>Cartilage</a:t>
            </a:r>
          </a:p>
          <a:p>
            <a:pPr lvl="1"/>
            <a:r>
              <a:rPr lang="en-US">
                <a:solidFill>
                  <a:schemeClr val="tx1"/>
                </a:solidFill>
              </a:rPr>
              <a:t>a smooth tissue that cushions the ends of the bones and enables them to move easily</a:t>
            </a:r>
          </a:p>
          <a:p>
            <a:r>
              <a:rPr lang="en-US"/>
              <a:t>Ligaments</a:t>
            </a:r>
          </a:p>
          <a:p>
            <a:pPr lvl="1"/>
            <a:r>
              <a:rPr lang="en-US">
                <a:solidFill>
                  <a:schemeClr val="tx1"/>
                </a:solidFill>
              </a:rPr>
              <a:t>Anterior cruciate ligament (ACL)</a:t>
            </a:r>
          </a:p>
          <a:p>
            <a:pPr lvl="1"/>
            <a:r>
              <a:rPr lang="en-US">
                <a:solidFill>
                  <a:schemeClr val="tx1"/>
                </a:solidFill>
              </a:rPr>
              <a:t>Posterior cruciate ligament (PCL)</a:t>
            </a:r>
          </a:p>
          <a:p>
            <a:pPr lvl="1"/>
            <a:r>
              <a:rPr lang="en-US">
                <a:solidFill>
                  <a:schemeClr val="tx1"/>
                </a:solidFill>
              </a:rPr>
              <a:t>Medial collateral ligament (MCL)</a:t>
            </a:r>
          </a:p>
          <a:p>
            <a:pPr lvl="1"/>
            <a:r>
              <a:rPr lang="en-US">
                <a:solidFill>
                  <a:schemeClr val="tx1"/>
                </a:solidFill>
              </a:rPr>
              <a:t>Lateral collateral ligament (LCL)</a:t>
            </a:r>
          </a:p>
        </p:txBody>
      </p:sp>
      <p:pic>
        <p:nvPicPr>
          <p:cNvPr id="58370" name="Picture 2" descr="Normal knee anatomy"/>
          <p:cNvPicPr>
            <a:picLocks noGrp="1" noChangeAspect="1" noChangeArrowheads="1"/>
          </p:cNvPicPr>
          <p:nvPr>
            <p:ph sz="half" idx="2"/>
          </p:nvPr>
        </p:nvPicPr>
        <p:blipFill>
          <a:blip r:embed="rId3" cstate="print"/>
          <a:srcRect/>
          <a:stretch>
            <a:fillRect/>
          </a:stretch>
        </p:blipFill>
        <p:spPr bwMode="auto">
          <a:xfrm>
            <a:off x="4800600" y="1773841"/>
            <a:ext cx="4038600" cy="3877056"/>
          </a:xfrm>
          <a:prstGeom prst="rect">
            <a:avLst/>
          </a:prstGeom>
          <a:noFill/>
        </p:spPr>
      </p:pic>
      <p:pic>
        <p:nvPicPr>
          <p:cNvPr id="5" name="Picture 5" descr="Text&#10;&#10;Description automatically generated">
            <a:extLst>
              <a:ext uri="{FF2B5EF4-FFF2-40B4-BE49-F238E27FC236}">
                <a16:creationId xmlns:a16="http://schemas.microsoft.com/office/drawing/2014/main" id="{BB5DE614-7256-79D9-92B6-2EE75705B646}"/>
              </a:ext>
            </a:extLst>
          </p:cNvPr>
          <p:cNvPicPr>
            <a:picLocks noChangeAspect="1"/>
          </p:cNvPicPr>
          <p:nvPr/>
        </p:nvPicPr>
        <p:blipFill>
          <a:blip r:embed="rId4"/>
          <a:stretch>
            <a:fillRect/>
          </a:stretch>
        </p:blipFill>
        <p:spPr>
          <a:xfrm>
            <a:off x="7386057" y="227343"/>
            <a:ext cx="1554800" cy="53166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AF166-C1AF-00B8-1FF5-3C44BC3A59D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F6990B4-9BFD-5C63-F4AD-313B4A941C0E}"/>
              </a:ext>
            </a:extLst>
          </p:cNvPr>
          <p:cNvSpPr txBox="1"/>
          <p:nvPr/>
        </p:nvSpPr>
        <p:spPr>
          <a:xfrm>
            <a:off x="247780" y="2015468"/>
            <a:ext cx="8760845" cy="29854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a:t>MIDWEST ORTHOPAEDICS</a:t>
            </a:r>
          </a:p>
          <a:p>
            <a:pPr algn="ctr"/>
            <a:r>
              <a:rPr lang="en-US" sz="4000" b="1"/>
              <a:t>OUTPATIENT PHYSICAL THERAPY LOCATIONS</a:t>
            </a:r>
          </a:p>
          <a:p>
            <a:pPr algn="ctr"/>
            <a:endParaRPr lang="en-US" sz="4000" b="1"/>
          </a:p>
          <a:p>
            <a:pPr algn="ctr"/>
            <a:r>
              <a:rPr lang="en-US" sz="1400" b="1"/>
              <a:t>You can call (312) 432-2591 to</a:t>
            </a:r>
            <a:r>
              <a:rPr lang="en-US" sz="1400" b="1">
                <a:ea typeface="+mn-lt"/>
                <a:cs typeface="+mn-lt"/>
              </a:rPr>
              <a:t> schedule at any of our PT locations. Alternatively, you can schedule at a facility of your choice if these locations are not convenient</a:t>
            </a:r>
            <a:endParaRPr lang="en-US" sz="1000"/>
          </a:p>
        </p:txBody>
      </p:sp>
    </p:spTree>
    <p:extLst>
      <p:ext uri="{BB962C8B-B14F-4D97-AF65-F5344CB8AC3E}">
        <p14:creationId xmlns:p14="http://schemas.microsoft.com/office/powerpoint/2010/main" val="13531294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list of cities and locations&#10;&#10;AI-generated content may be incorrect.">
            <a:extLst>
              <a:ext uri="{FF2B5EF4-FFF2-40B4-BE49-F238E27FC236}">
                <a16:creationId xmlns:a16="http://schemas.microsoft.com/office/drawing/2014/main" id="{89710788-7142-E029-14D3-30980AE1CBC8}"/>
              </a:ext>
            </a:extLst>
          </p:cNvPr>
          <p:cNvPicPr>
            <a:picLocks noChangeAspect="1"/>
          </p:cNvPicPr>
          <p:nvPr/>
        </p:nvPicPr>
        <p:blipFill>
          <a:blip r:embed="rId2"/>
          <a:stretch>
            <a:fillRect/>
          </a:stretch>
        </p:blipFill>
        <p:spPr>
          <a:xfrm>
            <a:off x="1230482" y="113046"/>
            <a:ext cx="6793328" cy="6621881"/>
          </a:xfrm>
          <a:prstGeom prst="rect">
            <a:avLst/>
          </a:prstGeom>
        </p:spPr>
      </p:pic>
    </p:spTree>
    <p:extLst>
      <p:ext uri="{BB962C8B-B14F-4D97-AF65-F5344CB8AC3E}">
        <p14:creationId xmlns:p14="http://schemas.microsoft.com/office/powerpoint/2010/main" val="34016730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a road&#10;&#10;AI-generated content may be incorrect.">
            <a:extLst>
              <a:ext uri="{FF2B5EF4-FFF2-40B4-BE49-F238E27FC236}">
                <a16:creationId xmlns:a16="http://schemas.microsoft.com/office/drawing/2014/main" id="{D272BC21-FA91-F6C1-48D1-8D41573377E9}"/>
              </a:ext>
            </a:extLst>
          </p:cNvPr>
          <p:cNvPicPr>
            <a:picLocks noChangeAspect="1"/>
          </p:cNvPicPr>
          <p:nvPr/>
        </p:nvPicPr>
        <p:blipFill>
          <a:blip r:embed="rId2"/>
          <a:stretch>
            <a:fillRect/>
          </a:stretch>
        </p:blipFill>
        <p:spPr>
          <a:xfrm>
            <a:off x="1704474" y="97006"/>
            <a:ext cx="6156158" cy="6651959"/>
          </a:xfrm>
          <a:prstGeom prst="rect">
            <a:avLst/>
          </a:prstGeom>
        </p:spPr>
      </p:pic>
    </p:spTree>
    <p:extLst>
      <p:ext uri="{BB962C8B-B14F-4D97-AF65-F5344CB8AC3E}">
        <p14:creationId xmlns:p14="http://schemas.microsoft.com/office/powerpoint/2010/main" val="22123822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anchor="b">
            <a:normAutofit/>
          </a:bodyPr>
          <a:lstStyle/>
          <a:p>
            <a:r>
              <a:rPr lang="en-US" b="1">
                <a:solidFill>
                  <a:schemeClr val="tx1"/>
                </a:solidFill>
              </a:rPr>
              <a:t>Follow Up Office Visits</a:t>
            </a:r>
          </a:p>
        </p:txBody>
      </p:sp>
      <p:sp>
        <p:nvSpPr>
          <p:cNvPr id="3" name="Content Placeholder 2"/>
          <p:cNvSpPr>
            <a:spLocks noGrp="1"/>
          </p:cNvSpPr>
          <p:nvPr>
            <p:ph sz="quarter" idx="1"/>
          </p:nvPr>
        </p:nvSpPr>
        <p:spPr/>
        <p:txBody>
          <a:bodyPr vert="horz" lIns="91440" tIns="45720" rIns="91440" bIns="45720" anchor="t">
            <a:normAutofit fontScale="77500" lnSpcReduction="20000"/>
          </a:bodyPr>
          <a:lstStyle/>
          <a:p>
            <a:r>
              <a:rPr lang="en-US" dirty="0"/>
              <a:t>Office Locations:</a:t>
            </a:r>
          </a:p>
          <a:p>
            <a:pPr lvl="1"/>
            <a:r>
              <a:rPr lang="en-US" dirty="0">
                <a:solidFill>
                  <a:srgbClr val="000000"/>
                </a:solidFill>
              </a:rPr>
              <a:t>Chicago, IL, Westchester, IL, Oak Brook, IL</a:t>
            </a:r>
          </a:p>
          <a:p>
            <a:pPr marL="274320" lvl="1" indent="0">
              <a:buClr>
                <a:srgbClr val="CCB400"/>
              </a:buClr>
              <a:buNone/>
            </a:pPr>
            <a:endParaRPr lang="en-US" dirty="0"/>
          </a:p>
          <a:p>
            <a:r>
              <a:rPr lang="en-US" dirty="0"/>
              <a:t>~3-4 weeks postop</a:t>
            </a:r>
          </a:p>
          <a:p>
            <a:pPr lvl="1"/>
            <a:r>
              <a:rPr lang="en-US" dirty="0">
                <a:solidFill>
                  <a:schemeClr val="tx1"/>
                </a:solidFill>
              </a:rPr>
              <a:t>Incision check</a:t>
            </a:r>
          </a:p>
          <a:p>
            <a:pPr lvl="1"/>
            <a:r>
              <a:rPr lang="en-US" dirty="0">
                <a:solidFill>
                  <a:schemeClr val="tx1"/>
                </a:solidFill>
              </a:rPr>
              <a:t>X-rays for knee replacement, no </a:t>
            </a:r>
            <a:r>
              <a:rPr lang="en-US" err="1">
                <a:solidFill>
                  <a:schemeClr val="tx1"/>
                </a:solidFill>
              </a:rPr>
              <a:t>Xrays</a:t>
            </a:r>
            <a:r>
              <a:rPr lang="en-US" dirty="0">
                <a:solidFill>
                  <a:schemeClr val="tx1"/>
                </a:solidFill>
              </a:rPr>
              <a:t> for hip replacement</a:t>
            </a:r>
          </a:p>
          <a:p>
            <a:pPr lvl="1"/>
            <a:r>
              <a:rPr lang="en-US" dirty="0">
                <a:solidFill>
                  <a:schemeClr val="tx1"/>
                </a:solidFill>
              </a:rPr>
              <a:t>Nylon sutures removed (if applicable)</a:t>
            </a:r>
          </a:p>
          <a:p>
            <a:pPr lvl="1"/>
            <a:endParaRPr lang="en-US" dirty="0">
              <a:solidFill>
                <a:schemeClr val="tx1"/>
              </a:solidFill>
            </a:endParaRPr>
          </a:p>
          <a:p>
            <a:r>
              <a:rPr lang="en-US" dirty="0"/>
              <a:t>~6 weeks postop</a:t>
            </a:r>
          </a:p>
          <a:p>
            <a:pPr lvl="1"/>
            <a:r>
              <a:rPr lang="en-US" dirty="0">
                <a:solidFill>
                  <a:schemeClr val="tx1"/>
                </a:solidFill>
              </a:rPr>
              <a:t>X-rays for hip replacement patients </a:t>
            </a:r>
          </a:p>
          <a:p>
            <a:pPr lvl="1"/>
            <a:r>
              <a:rPr lang="en-US" dirty="0">
                <a:solidFill>
                  <a:schemeClr val="tx1"/>
                </a:solidFill>
              </a:rPr>
              <a:t>Knee replacement patients may cancel 6-week visit by call office with update if doing well </a:t>
            </a:r>
          </a:p>
          <a:p>
            <a:pPr lvl="1">
              <a:buClr>
                <a:srgbClr val="CCB400"/>
              </a:buClr>
            </a:pPr>
            <a:endParaRPr lang="en-US">
              <a:solidFill>
                <a:srgbClr val="646B86"/>
              </a:solidFill>
            </a:endParaRPr>
          </a:p>
          <a:p>
            <a:r>
              <a:rPr lang="en-US" dirty="0"/>
              <a:t>Annual and as needed</a:t>
            </a:r>
          </a:p>
          <a:p>
            <a:endParaRPr lang="en-US"/>
          </a:p>
          <a:p>
            <a:r>
              <a:rPr lang="en-US" dirty="0"/>
              <a:t>Telemedicine visit available upon request</a:t>
            </a:r>
          </a:p>
        </p:txBody>
      </p:sp>
      <p:pic>
        <p:nvPicPr>
          <p:cNvPr id="6" name="Picture 5" descr="Text&#10;&#10;Description automatically generated">
            <a:extLst>
              <a:ext uri="{FF2B5EF4-FFF2-40B4-BE49-F238E27FC236}">
                <a16:creationId xmlns:a16="http://schemas.microsoft.com/office/drawing/2014/main" id="{72A5B17D-6491-C503-2539-06AB55632F46}"/>
              </a:ext>
            </a:extLst>
          </p:cNvPr>
          <p:cNvPicPr>
            <a:picLocks noChangeAspect="1"/>
          </p:cNvPicPr>
          <p:nvPr/>
        </p:nvPicPr>
        <p:blipFill>
          <a:blip r:embed="rId3"/>
          <a:stretch>
            <a:fillRect/>
          </a:stretch>
        </p:blipFill>
        <p:spPr>
          <a:xfrm>
            <a:off x="7386057" y="227343"/>
            <a:ext cx="1554800" cy="53166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anchor="b">
            <a:normAutofit/>
          </a:bodyPr>
          <a:lstStyle/>
          <a:p>
            <a:r>
              <a:rPr lang="en-US" sz="2800" b="1">
                <a:solidFill>
                  <a:schemeClr val="tx1"/>
                </a:solidFill>
              </a:rPr>
              <a:t>Frequently Asked Questions</a:t>
            </a:r>
          </a:p>
        </p:txBody>
      </p:sp>
      <p:sp>
        <p:nvSpPr>
          <p:cNvPr id="3" name="Content Placeholder 2"/>
          <p:cNvSpPr>
            <a:spLocks noGrp="1"/>
          </p:cNvSpPr>
          <p:nvPr>
            <p:ph sz="quarter" idx="1"/>
          </p:nvPr>
        </p:nvSpPr>
        <p:spPr/>
        <p:txBody>
          <a:bodyPr vert="horz" lIns="91440" tIns="45720" rIns="91440" bIns="45720" anchor="t">
            <a:normAutofit fontScale="77500" lnSpcReduction="20000"/>
          </a:bodyPr>
          <a:lstStyle/>
          <a:p>
            <a:pPr>
              <a:buFont typeface="Courier New"/>
              <a:buChar char="o"/>
            </a:pPr>
            <a:r>
              <a:rPr lang="en-US" dirty="0"/>
              <a:t>When can I return to work?</a:t>
            </a:r>
            <a:endParaRPr lang="en-US"/>
          </a:p>
          <a:p>
            <a:pPr lvl="1">
              <a:buFont typeface="Courier New"/>
              <a:buChar char="o"/>
            </a:pPr>
            <a:r>
              <a:rPr lang="en-US" dirty="0">
                <a:solidFill>
                  <a:schemeClr val="tx1"/>
                </a:solidFill>
              </a:rPr>
              <a:t>Light duty/desk job: 2-4 weeks postop</a:t>
            </a:r>
          </a:p>
          <a:p>
            <a:pPr lvl="1">
              <a:buFont typeface="Courier New"/>
              <a:buChar char="o"/>
            </a:pPr>
            <a:r>
              <a:rPr lang="en-US" dirty="0">
                <a:solidFill>
                  <a:schemeClr val="tx1"/>
                </a:solidFill>
              </a:rPr>
              <a:t>Heavy duty/physical job: 6-8 weeks postop</a:t>
            </a:r>
          </a:p>
          <a:p>
            <a:pPr lvl="1">
              <a:buClr>
                <a:srgbClr val="CCB400"/>
              </a:buClr>
              <a:buFont typeface="Courier New"/>
              <a:buChar char="o"/>
            </a:pPr>
            <a:r>
              <a:rPr lang="en-US" dirty="0">
                <a:solidFill>
                  <a:schemeClr val="tx1"/>
                </a:solidFill>
              </a:rPr>
              <a:t>Disability paperwork can be faxed to (708) 409-5179 </a:t>
            </a:r>
            <a:r>
              <a:rPr lang="en-US" err="1">
                <a:solidFill>
                  <a:schemeClr val="tx1"/>
                </a:solidFill>
              </a:rPr>
              <a:t>attn:</a:t>
            </a:r>
            <a:r>
              <a:rPr lang="en-US" dirty="0">
                <a:solidFill>
                  <a:schemeClr val="tx1"/>
                </a:solidFill>
              </a:rPr>
              <a:t> Dr. Gerlinger</a:t>
            </a:r>
          </a:p>
          <a:p>
            <a:pPr>
              <a:buFont typeface="Courier New"/>
              <a:buChar char="o"/>
            </a:pPr>
            <a:r>
              <a:rPr lang="en-US" dirty="0"/>
              <a:t>When can I drive?</a:t>
            </a:r>
          </a:p>
          <a:p>
            <a:pPr lvl="1">
              <a:buClr>
                <a:srgbClr val="CCB400"/>
              </a:buClr>
              <a:buFont typeface="Courier New"/>
              <a:buChar char="o"/>
            </a:pPr>
            <a:r>
              <a:rPr lang="en-US" dirty="0">
                <a:solidFill>
                  <a:schemeClr val="tx1"/>
                </a:solidFill>
              </a:rPr>
              <a:t>Research shows that your brake reaction time has returned at 2-week mark, however, make sure you are off opioid medications and feel safe driving</a:t>
            </a:r>
          </a:p>
          <a:p>
            <a:pPr>
              <a:buFont typeface="Courier New"/>
              <a:buChar char="o"/>
            </a:pPr>
            <a:r>
              <a:rPr lang="en-US" dirty="0"/>
              <a:t>When can I fly? </a:t>
            </a:r>
          </a:p>
          <a:p>
            <a:pPr lvl="1">
              <a:buFont typeface="Courier New"/>
              <a:buChar char="o"/>
            </a:pPr>
            <a:r>
              <a:rPr lang="en-US" dirty="0">
                <a:solidFill>
                  <a:schemeClr val="tx1"/>
                </a:solidFill>
              </a:rPr>
              <a:t>Preferably after 3 week wound check appointment</a:t>
            </a:r>
          </a:p>
          <a:p>
            <a:pPr lvl="1">
              <a:buFont typeface="Courier New"/>
              <a:buChar char="o"/>
            </a:pPr>
            <a:r>
              <a:rPr lang="en-US" dirty="0">
                <a:solidFill>
                  <a:schemeClr val="tx1"/>
                </a:solidFill>
              </a:rPr>
              <a:t>No implant cards anymore - opt to go through scanner at TSA </a:t>
            </a:r>
          </a:p>
          <a:p>
            <a:pPr>
              <a:buFont typeface="Courier New"/>
              <a:buChar char="o"/>
            </a:pPr>
            <a:r>
              <a:rPr lang="en-US" dirty="0"/>
              <a:t>When can I return to activities/exercise?</a:t>
            </a:r>
          </a:p>
          <a:p>
            <a:pPr lvl="1">
              <a:buFont typeface="Courier New"/>
              <a:buChar char="o"/>
            </a:pPr>
            <a:r>
              <a:rPr lang="en-US" dirty="0">
                <a:solidFill>
                  <a:schemeClr val="tx1"/>
                </a:solidFill>
              </a:rPr>
              <a:t>Typically by 6 weeks 75% recovered, 6 months 100%</a:t>
            </a:r>
          </a:p>
          <a:p>
            <a:pPr lvl="1">
              <a:buClr>
                <a:srgbClr val="CCB400"/>
              </a:buClr>
              <a:buFont typeface="Courier New"/>
              <a:buChar char="o"/>
            </a:pPr>
            <a:r>
              <a:rPr lang="en-US" dirty="0">
                <a:solidFill>
                  <a:schemeClr val="tx1"/>
                </a:solidFill>
              </a:rPr>
              <a:t>Ease into activity after 6 weeks allowing for rest as needed</a:t>
            </a:r>
          </a:p>
          <a:p>
            <a:pPr>
              <a:buFont typeface="Courier New"/>
              <a:buChar char="o"/>
            </a:pPr>
            <a:r>
              <a:rPr lang="en-US" dirty="0"/>
              <a:t>When can I have my other knee/hip replaced?</a:t>
            </a:r>
          </a:p>
          <a:p>
            <a:pPr lvl="1">
              <a:buFont typeface="Courier New"/>
              <a:buChar char="o"/>
            </a:pPr>
            <a:r>
              <a:rPr lang="en-US" dirty="0">
                <a:solidFill>
                  <a:schemeClr val="tx1"/>
                </a:solidFill>
              </a:rPr>
              <a:t>Generally speaking, 2-3 months between surgeries</a:t>
            </a:r>
          </a:p>
          <a:p>
            <a:pPr lvl="1">
              <a:buFont typeface="Courier New"/>
              <a:buChar char="o"/>
            </a:pPr>
            <a:r>
              <a:rPr lang="en-US" dirty="0">
                <a:solidFill>
                  <a:schemeClr val="tx1"/>
                </a:solidFill>
              </a:rPr>
              <a:t>Varies patient to patient </a:t>
            </a:r>
          </a:p>
          <a:p>
            <a:pPr marL="274320" lvl="1" indent="0">
              <a:buNone/>
            </a:pPr>
            <a:endParaRPr lang="en-US" sz="2700">
              <a:solidFill>
                <a:srgbClr val="000000"/>
              </a:solidFill>
            </a:endParaRPr>
          </a:p>
        </p:txBody>
      </p:sp>
      <p:pic>
        <p:nvPicPr>
          <p:cNvPr id="5" name="Picture 5" descr="Text&#10;&#10;Description automatically generated">
            <a:extLst>
              <a:ext uri="{FF2B5EF4-FFF2-40B4-BE49-F238E27FC236}">
                <a16:creationId xmlns:a16="http://schemas.microsoft.com/office/drawing/2014/main" id="{8184B1EB-0B7F-9E21-3F06-0EB0354CF639}"/>
              </a:ext>
            </a:extLst>
          </p:cNvPr>
          <p:cNvPicPr>
            <a:picLocks noChangeAspect="1"/>
          </p:cNvPicPr>
          <p:nvPr/>
        </p:nvPicPr>
        <p:blipFill>
          <a:blip r:embed="rId3"/>
          <a:stretch>
            <a:fillRect/>
          </a:stretch>
        </p:blipFill>
        <p:spPr>
          <a:xfrm>
            <a:off x="7386057" y="227343"/>
            <a:ext cx="1554800" cy="53166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anchor="b">
            <a:normAutofit/>
          </a:bodyPr>
          <a:lstStyle/>
          <a:p>
            <a:r>
              <a:rPr lang="en-US" b="1">
                <a:solidFill>
                  <a:schemeClr val="tx1"/>
                </a:solidFill>
              </a:rPr>
              <a:t>Potential Risks and Complications</a:t>
            </a:r>
          </a:p>
        </p:txBody>
      </p:sp>
      <p:sp>
        <p:nvSpPr>
          <p:cNvPr id="3" name="Content Placeholder 2"/>
          <p:cNvSpPr>
            <a:spLocks noGrp="1"/>
          </p:cNvSpPr>
          <p:nvPr>
            <p:ph sz="quarter" idx="1"/>
          </p:nvPr>
        </p:nvSpPr>
        <p:spPr/>
        <p:txBody>
          <a:bodyPr vert="horz" lIns="91440" tIns="45720" rIns="91440" bIns="45720" anchor="t">
            <a:normAutofit fontScale="70000" lnSpcReduction="20000"/>
          </a:bodyPr>
          <a:lstStyle/>
          <a:p>
            <a:r>
              <a:rPr lang="en-US" dirty="0"/>
              <a:t>Infection</a:t>
            </a:r>
          </a:p>
          <a:p>
            <a:pPr lvl="1"/>
            <a:r>
              <a:rPr lang="en-US" dirty="0">
                <a:solidFill>
                  <a:schemeClr val="tx1"/>
                </a:solidFill>
              </a:rPr>
              <a:t>Medically optimized by a RUSH medical provider </a:t>
            </a:r>
          </a:p>
          <a:p>
            <a:pPr lvl="1"/>
            <a:r>
              <a:rPr lang="en-US" dirty="0">
                <a:solidFill>
                  <a:schemeClr val="tx1"/>
                </a:solidFill>
              </a:rPr>
              <a:t>CHG wash (wash surgical area night before and AM of surgery)</a:t>
            </a:r>
          </a:p>
          <a:p>
            <a:pPr lvl="1"/>
            <a:r>
              <a:rPr lang="en-US" dirty="0">
                <a:solidFill>
                  <a:schemeClr val="tx1"/>
                </a:solidFill>
              </a:rPr>
              <a:t>Antibiotics given pre, during, and post surgery</a:t>
            </a:r>
          </a:p>
          <a:p>
            <a:pPr lvl="1"/>
            <a:r>
              <a:rPr lang="en-US" dirty="0">
                <a:solidFill>
                  <a:schemeClr val="tx1"/>
                </a:solidFill>
              </a:rPr>
              <a:t>Short hospital stay</a:t>
            </a:r>
          </a:p>
          <a:p>
            <a:pPr lvl="1"/>
            <a:r>
              <a:rPr lang="en-US" dirty="0">
                <a:solidFill>
                  <a:schemeClr val="tx1"/>
                </a:solidFill>
              </a:rPr>
              <a:t>Dental prophylaxis </a:t>
            </a:r>
          </a:p>
          <a:p>
            <a:pPr lvl="2"/>
            <a:r>
              <a:rPr lang="en-US" dirty="0"/>
              <a:t>Lifelong recommendation for dental cleanings and procedures</a:t>
            </a:r>
          </a:p>
          <a:p>
            <a:pPr lvl="3">
              <a:buFont typeface="Wingdings 2"/>
              <a:buChar char=""/>
            </a:pPr>
            <a:r>
              <a:rPr lang="en-US" dirty="0">
                <a:solidFill>
                  <a:schemeClr val="tx1"/>
                </a:solidFill>
              </a:rPr>
              <a:t>Amoxicillin 2000 mg 1 hour before OR</a:t>
            </a:r>
          </a:p>
          <a:p>
            <a:pPr lvl="3">
              <a:buFont typeface="Wingdings 2"/>
              <a:buChar char=""/>
            </a:pPr>
            <a:r>
              <a:rPr lang="en-US" dirty="0">
                <a:solidFill>
                  <a:schemeClr val="tx1"/>
                </a:solidFill>
              </a:rPr>
              <a:t>Clindamycin 600 mg 1 hour before (if allergic to penicillin)</a:t>
            </a:r>
          </a:p>
          <a:p>
            <a:pPr lvl="2"/>
            <a:r>
              <a:rPr lang="en-US" dirty="0"/>
              <a:t>No routine dental work 3wks prior to surgery and 3months after surgery – call office if urgent issue arises</a:t>
            </a:r>
          </a:p>
          <a:p>
            <a:r>
              <a:rPr lang="en-US" dirty="0"/>
              <a:t>Deep Vein Thrombosis / Pulmonary Embolism</a:t>
            </a:r>
          </a:p>
          <a:p>
            <a:pPr lvl="1"/>
            <a:r>
              <a:rPr lang="en-US" dirty="0">
                <a:solidFill>
                  <a:schemeClr val="tx1"/>
                </a:solidFill>
              </a:rPr>
              <a:t>Anticoagulation medication (ex: Aspirin)</a:t>
            </a:r>
          </a:p>
          <a:p>
            <a:pPr lvl="1"/>
            <a:r>
              <a:rPr lang="en-US" dirty="0">
                <a:solidFill>
                  <a:schemeClr val="tx1"/>
                </a:solidFill>
              </a:rPr>
              <a:t>Early mobilization</a:t>
            </a:r>
          </a:p>
          <a:p>
            <a:r>
              <a:rPr lang="en-US" dirty="0"/>
              <a:t>Hematoma</a:t>
            </a:r>
          </a:p>
          <a:p>
            <a:pPr lvl="1"/>
            <a:r>
              <a:rPr lang="en-US" dirty="0">
                <a:solidFill>
                  <a:schemeClr val="tx1"/>
                </a:solidFill>
              </a:rPr>
              <a:t>Tranexamic medication given</a:t>
            </a:r>
          </a:p>
          <a:p>
            <a:pPr lvl="1"/>
            <a:r>
              <a:rPr lang="en-US" dirty="0">
                <a:solidFill>
                  <a:schemeClr val="tx1"/>
                </a:solidFill>
              </a:rPr>
              <a:t>Drain with total knee replacement surgery helps prevent hematoma</a:t>
            </a:r>
          </a:p>
          <a:p>
            <a:pPr lvl="1"/>
            <a:r>
              <a:rPr lang="en-US" dirty="0">
                <a:solidFill>
                  <a:schemeClr val="tx1"/>
                </a:solidFill>
              </a:rPr>
              <a:t>Incorporate rest post surgery</a:t>
            </a:r>
          </a:p>
          <a:p>
            <a:pPr lvl="1"/>
            <a:r>
              <a:rPr lang="en-US" dirty="0">
                <a:solidFill>
                  <a:schemeClr val="tx1"/>
                </a:solidFill>
              </a:rPr>
              <a:t>Surgical compression dressing</a:t>
            </a:r>
          </a:p>
          <a:p>
            <a:pPr lvl="1"/>
            <a:endParaRPr lang="en-US"/>
          </a:p>
        </p:txBody>
      </p:sp>
      <p:pic>
        <p:nvPicPr>
          <p:cNvPr id="6" name="Picture 5" descr="Text&#10;&#10;Description automatically generated">
            <a:extLst>
              <a:ext uri="{FF2B5EF4-FFF2-40B4-BE49-F238E27FC236}">
                <a16:creationId xmlns:a16="http://schemas.microsoft.com/office/drawing/2014/main" id="{00079995-08A0-68E3-3A68-8ADA6EF54D88}"/>
              </a:ext>
            </a:extLst>
          </p:cNvPr>
          <p:cNvPicPr>
            <a:picLocks noChangeAspect="1"/>
          </p:cNvPicPr>
          <p:nvPr/>
        </p:nvPicPr>
        <p:blipFill>
          <a:blip r:embed="rId3"/>
          <a:stretch>
            <a:fillRect/>
          </a:stretch>
        </p:blipFill>
        <p:spPr>
          <a:xfrm>
            <a:off x="7444077" y="5890125"/>
            <a:ext cx="1554800" cy="53166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anchor="b">
            <a:normAutofit fontScale="90000"/>
          </a:bodyPr>
          <a:lstStyle/>
          <a:p>
            <a:r>
              <a:rPr lang="en-US" b="1">
                <a:solidFill>
                  <a:schemeClr val="tx1"/>
                </a:solidFill>
              </a:rPr>
              <a:t>Potential Risks and Complications </a:t>
            </a:r>
            <a:r>
              <a:rPr lang="en-US" sz="3100" b="1">
                <a:solidFill>
                  <a:schemeClr val="tx1"/>
                </a:solidFill>
              </a:rPr>
              <a:t>(cont’d)</a:t>
            </a:r>
          </a:p>
        </p:txBody>
      </p:sp>
      <p:sp>
        <p:nvSpPr>
          <p:cNvPr id="3" name="Content Placeholder 2"/>
          <p:cNvSpPr>
            <a:spLocks noGrp="1"/>
          </p:cNvSpPr>
          <p:nvPr>
            <p:ph sz="quarter" idx="1"/>
          </p:nvPr>
        </p:nvSpPr>
        <p:spPr/>
        <p:txBody>
          <a:bodyPr vert="horz" lIns="91440" tIns="45720" rIns="91440" bIns="45720" anchor="t">
            <a:normAutofit fontScale="70000" lnSpcReduction="20000"/>
          </a:bodyPr>
          <a:lstStyle/>
          <a:p>
            <a:endParaRPr lang="en-US" dirty="0"/>
          </a:p>
          <a:p>
            <a:r>
              <a:rPr lang="en-US" dirty="0"/>
              <a:t>Loosening/failure of implant</a:t>
            </a:r>
          </a:p>
          <a:p>
            <a:r>
              <a:rPr lang="en-US" dirty="0"/>
              <a:t>Residual pain/stiffness</a:t>
            </a:r>
          </a:p>
          <a:p>
            <a:r>
              <a:rPr lang="en-US" dirty="0"/>
              <a:t>Fracture (allow for rest)</a:t>
            </a:r>
          </a:p>
          <a:p>
            <a:r>
              <a:rPr lang="en-US" dirty="0"/>
              <a:t>Nerve injury</a:t>
            </a:r>
          </a:p>
          <a:p>
            <a:pPr lvl="1"/>
            <a:r>
              <a:rPr lang="en-US" dirty="0">
                <a:solidFill>
                  <a:schemeClr val="tx1"/>
                </a:solidFill>
              </a:rPr>
              <a:t>Elevated risk for peroneal nerve injury with preoperative valgus (knock knee) deformity</a:t>
            </a:r>
          </a:p>
          <a:p>
            <a:r>
              <a:rPr lang="en-US" dirty="0"/>
              <a:t>Blood loss</a:t>
            </a:r>
          </a:p>
          <a:p>
            <a:r>
              <a:rPr lang="en-US" dirty="0"/>
              <a:t>Skin tears, blisters, delayed wound healing/cellulitis</a:t>
            </a:r>
          </a:p>
          <a:p>
            <a:r>
              <a:rPr lang="en-US" dirty="0"/>
              <a:t>Leg length Discrepancy</a:t>
            </a:r>
          </a:p>
          <a:p>
            <a:r>
              <a:rPr lang="en-US" dirty="0"/>
              <a:t>Tendinitis present before surgery may or may not be present/worse following surgery. Further, you can still get tendinitis after joint replacement surgery (ex: IT band tendinitis, quadriceps tendinitis, patellar tendinitis) </a:t>
            </a:r>
          </a:p>
          <a:p>
            <a:r>
              <a:rPr lang="en-US" dirty="0"/>
              <a:t>Back pain present before surgery may or may not worsen following your knee or hip replacement surgery </a:t>
            </a:r>
          </a:p>
          <a:p>
            <a:endParaRPr lang="en-US"/>
          </a:p>
          <a:p>
            <a:pPr>
              <a:buNone/>
            </a:pPr>
            <a:endParaRPr lang="en-US"/>
          </a:p>
        </p:txBody>
      </p:sp>
      <p:pic>
        <p:nvPicPr>
          <p:cNvPr id="6" name="Picture 5" descr="Text&#10;&#10;Description automatically generated">
            <a:extLst>
              <a:ext uri="{FF2B5EF4-FFF2-40B4-BE49-F238E27FC236}">
                <a16:creationId xmlns:a16="http://schemas.microsoft.com/office/drawing/2014/main" id="{DE651371-BA45-63B3-0A77-5297F758D374}"/>
              </a:ext>
            </a:extLst>
          </p:cNvPr>
          <p:cNvPicPr>
            <a:picLocks noChangeAspect="1"/>
          </p:cNvPicPr>
          <p:nvPr/>
        </p:nvPicPr>
        <p:blipFill>
          <a:blip r:embed="rId3"/>
          <a:stretch>
            <a:fillRect/>
          </a:stretch>
        </p:blipFill>
        <p:spPr>
          <a:xfrm>
            <a:off x="7444077" y="5866917"/>
            <a:ext cx="1554800" cy="53166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vert="horz" lIns="91440" tIns="45720" rIns="91440" bIns="45720" anchor="ctr">
            <a:noAutofit/>
          </a:bodyPr>
          <a:lstStyle/>
          <a:p>
            <a:pPr algn="ctr"/>
            <a:r>
              <a:rPr lang="en-US"/>
              <a:t>Common/Expected</a:t>
            </a:r>
          </a:p>
        </p:txBody>
      </p:sp>
      <p:sp>
        <p:nvSpPr>
          <p:cNvPr id="5" name="Text Placeholder 4"/>
          <p:cNvSpPr>
            <a:spLocks noGrp="1"/>
          </p:cNvSpPr>
          <p:nvPr>
            <p:ph type="body" sz="half" idx="3"/>
          </p:nvPr>
        </p:nvSpPr>
        <p:spPr/>
        <p:txBody>
          <a:bodyPr/>
          <a:lstStyle/>
          <a:p>
            <a:pPr algn="ctr"/>
            <a:r>
              <a:rPr lang="en-US"/>
              <a:t>When to Call</a:t>
            </a:r>
          </a:p>
        </p:txBody>
      </p:sp>
      <p:sp>
        <p:nvSpPr>
          <p:cNvPr id="3" name="Content Placeholder 2"/>
          <p:cNvSpPr>
            <a:spLocks noGrp="1"/>
          </p:cNvSpPr>
          <p:nvPr>
            <p:ph sz="quarter" idx="2"/>
          </p:nvPr>
        </p:nvSpPr>
        <p:spPr/>
        <p:txBody>
          <a:bodyPr vert="horz" lIns="91440" tIns="45720" rIns="91440" bIns="45720" anchor="t">
            <a:normAutofit fontScale="77500" lnSpcReduction="20000"/>
          </a:bodyPr>
          <a:lstStyle/>
          <a:p>
            <a:r>
              <a:rPr lang="en-US"/>
              <a:t>Swelling throughout leg</a:t>
            </a:r>
          </a:p>
          <a:p>
            <a:r>
              <a:rPr lang="en-US"/>
              <a:t>Bruising throughout leg</a:t>
            </a:r>
          </a:p>
          <a:p>
            <a:r>
              <a:rPr lang="en-US"/>
              <a:t>Warmth</a:t>
            </a:r>
          </a:p>
          <a:p>
            <a:r>
              <a:rPr lang="en-US"/>
              <a:t>Difficulty sleeping for first 4-6 weeks</a:t>
            </a:r>
            <a:r>
              <a:rPr lang="en-US" sz="1400"/>
              <a:t> (may try Melatonin or Tylenol PM – recommend good sleep hygiene, ice, and avoiding activity before bed)</a:t>
            </a:r>
          </a:p>
          <a:p>
            <a:r>
              <a:rPr lang="en-US"/>
              <a:t>Clicking (may persist)</a:t>
            </a:r>
          </a:p>
          <a:p>
            <a:r>
              <a:rPr lang="en-US"/>
              <a:t>Intermittent low-grade temperatures (&lt; 100 degrees) for first few days from surgery </a:t>
            </a:r>
          </a:p>
          <a:p>
            <a:r>
              <a:rPr lang="en-US"/>
              <a:t>Low energy for first few days </a:t>
            </a:r>
          </a:p>
          <a:p>
            <a:endParaRPr lang="en-US"/>
          </a:p>
        </p:txBody>
      </p:sp>
      <p:sp>
        <p:nvSpPr>
          <p:cNvPr id="6" name="Content Placeholder 5"/>
          <p:cNvSpPr>
            <a:spLocks noGrp="1"/>
          </p:cNvSpPr>
          <p:nvPr>
            <p:ph sz="quarter" idx="4"/>
          </p:nvPr>
        </p:nvSpPr>
        <p:spPr/>
        <p:txBody>
          <a:bodyPr vert="horz" lIns="91440" tIns="45720" rIns="91440" bIns="45720" anchor="t">
            <a:normAutofit fontScale="77500" lnSpcReduction="20000"/>
          </a:bodyPr>
          <a:lstStyle/>
          <a:p>
            <a:r>
              <a:rPr lang="en-US"/>
              <a:t>Calf pain, swelling, redness</a:t>
            </a:r>
          </a:p>
          <a:p>
            <a:r>
              <a:rPr lang="en-US"/>
              <a:t>Fevers greater than 101</a:t>
            </a:r>
          </a:p>
          <a:p>
            <a:r>
              <a:rPr lang="en-US"/>
              <a:t>Drainage from incision</a:t>
            </a:r>
          </a:p>
          <a:p>
            <a:r>
              <a:rPr lang="en-US"/>
              <a:t>Pain uncontrolled with medications</a:t>
            </a:r>
          </a:p>
          <a:p>
            <a:r>
              <a:rPr lang="en-US"/>
              <a:t>Inability bearing weight</a:t>
            </a:r>
          </a:p>
          <a:p>
            <a:r>
              <a:rPr lang="en-US"/>
              <a:t>Spreading redness</a:t>
            </a:r>
          </a:p>
          <a:p>
            <a:endParaRPr lang="en-US"/>
          </a:p>
          <a:p>
            <a:endParaRPr lang="en-US"/>
          </a:p>
          <a:p>
            <a:pPr marL="0" indent="0" algn="ctr">
              <a:spcBef>
                <a:spcPts val="1400"/>
              </a:spcBef>
              <a:buNone/>
            </a:pPr>
            <a:r>
              <a:rPr lang="en-US"/>
              <a:t>**Call 911 if you are experiencing chest pain and/or shortness of breath** </a:t>
            </a:r>
          </a:p>
        </p:txBody>
      </p:sp>
      <p:sp>
        <p:nvSpPr>
          <p:cNvPr id="2" name="Title 1"/>
          <p:cNvSpPr>
            <a:spLocks noGrp="1"/>
          </p:cNvSpPr>
          <p:nvPr>
            <p:ph type="title"/>
          </p:nvPr>
        </p:nvSpPr>
        <p:spPr/>
        <p:txBody>
          <a:bodyPr vert="horz" lIns="91440" tIns="45720" rIns="91440" bIns="45720" rtlCol="0" anchor="b" anchorCtr="0">
            <a:normAutofit/>
          </a:bodyPr>
          <a:lstStyle/>
          <a:p>
            <a:r>
              <a:rPr lang="en-US" b="1">
                <a:solidFill>
                  <a:schemeClr val="tx1"/>
                </a:solidFill>
              </a:rPr>
              <a:t>Symptoms After Surgery</a:t>
            </a:r>
          </a:p>
        </p:txBody>
      </p:sp>
      <p:pic>
        <p:nvPicPr>
          <p:cNvPr id="9" name="Picture 5" descr="Text&#10;&#10;Description automatically generated">
            <a:extLst>
              <a:ext uri="{FF2B5EF4-FFF2-40B4-BE49-F238E27FC236}">
                <a16:creationId xmlns:a16="http://schemas.microsoft.com/office/drawing/2014/main" id="{7C9230F6-CE28-EEE2-7478-8B1EFD4088FB}"/>
              </a:ext>
            </a:extLst>
          </p:cNvPr>
          <p:cNvPicPr>
            <a:picLocks noChangeAspect="1"/>
          </p:cNvPicPr>
          <p:nvPr/>
        </p:nvPicPr>
        <p:blipFill>
          <a:blip r:embed="rId3"/>
          <a:stretch>
            <a:fillRect/>
          </a:stretch>
        </p:blipFill>
        <p:spPr>
          <a:xfrm>
            <a:off x="7386057" y="227343"/>
            <a:ext cx="1554800" cy="53166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p:txBody>
          <a:bodyPr vert="horz" lIns="91440" tIns="45720" rIns="91440" bIns="45720" anchor="t">
            <a:normAutofit/>
          </a:bodyPr>
          <a:lstStyle/>
          <a:p>
            <a:endParaRPr lang="en-US"/>
          </a:p>
          <a:p>
            <a:endParaRPr lang="en-US"/>
          </a:p>
          <a:p>
            <a:endParaRPr lang="en-US"/>
          </a:p>
          <a:p>
            <a:r>
              <a:rPr lang="en-US" b="1" dirty="0"/>
              <a:t>Remember to sign up for Dr. Gerlinger’s surgery texts</a:t>
            </a:r>
          </a:p>
          <a:p>
            <a:pPr lvl="1"/>
            <a:r>
              <a:rPr lang="en-US" dirty="0">
                <a:solidFill>
                  <a:schemeClr val="tx1"/>
                </a:solidFill>
              </a:rPr>
              <a:t>Before surgery, text “JOIN” to 312-340-0700</a:t>
            </a:r>
          </a:p>
          <a:p>
            <a:pPr lvl="1"/>
            <a:r>
              <a:rPr lang="en-US" dirty="0">
                <a:solidFill>
                  <a:schemeClr val="tx1"/>
                </a:solidFill>
              </a:rPr>
              <a:t>Follow prompts to enroll</a:t>
            </a:r>
          </a:p>
          <a:p>
            <a:pPr lvl="2"/>
            <a:r>
              <a:rPr lang="en-US" dirty="0"/>
              <a:t>Standard messaging &amp; data rates apply</a:t>
            </a:r>
          </a:p>
          <a:p>
            <a:pPr lvl="2"/>
            <a:r>
              <a:rPr lang="en-US" dirty="0"/>
              <a:t>See Terms and Conditions: www.mystreamd.com/terms</a:t>
            </a:r>
          </a:p>
          <a:p>
            <a:endParaRPr lang="en-US"/>
          </a:p>
        </p:txBody>
      </p:sp>
      <p:pic>
        <p:nvPicPr>
          <p:cNvPr id="161794" name="Picture 2" descr="StreaMD"/>
          <p:cNvPicPr>
            <a:picLocks noChangeAspect="1" noChangeArrowheads="1"/>
          </p:cNvPicPr>
          <p:nvPr/>
        </p:nvPicPr>
        <p:blipFill>
          <a:blip r:embed="rId3" cstate="print"/>
          <a:srcRect/>
          <a:stretch>
            <a:fillRect/>
          </a:stretch>
        </p:blipFill>
        <p:spPr bwMode="auto">
          <a:xfrm>
            <a:off x="2895600" y="1752600"/>
            <a:ext cx="3333750" cy="1009650"/>
          </a:xfrm>
          <a:prstGeom prst="rect">
            <a:avLst/>
          </a:prstGeom>
          <a:noFill/>
        </p:spPr>
      </p:pic>
      <p:pic>
        <p:nvPicPr>
          <p:cNvPr id="3" name="Picture 5" descr="Text&#10;&#10;Description automatically generated">
            <a:extLst>
              <a:ext uri="{FF2B5EF4-FFF2-40B4-BE49-F238E27FC236}">
                <a16:creationId xmlns:a16="http://schemas.microsoft.com/office/drawing/2014/main" id="{590EEBFF-9412-FB98-69CF-0754A56FB893}"/>
              </a:ext>
            </a:extLst>
          </p:cNvPr>
          <p:cNvPicPr>
            <a:picLocks noChangeAspect="1"/>
          </p:cNvPicPr>
          <p:nvPr/>
        </p:nvPicPr>
        <p:blipFill>
          <a:blip r:embed="rId4"/>
          <a:stretch>
            <a:fillRect/>
          </a:stretch>
        </p:blipFill>
        <p:spPr>
          <a:xfrm>
            <a:off x="7386057" y="227343"/>
            <a:ext cx="1554800" cy="53166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A7815-AAF8-4751-A352-C4B4E420036B}"/>
              </a:ext>
            </a:extLst>
          </p:cNvPr>
          <p:cNvSpPr>
            <a:spLocks noGrp="1"/>
          </p:cNvSpPr>
          <p:nvPr>
            <p:ph type="title"/>
          </p:nvPr>
        </p:nvSpPr>
        <p:spPr>
          <a:xfrm>
            <a:off x="301752" y="359979"/>
            <a:ext cx="8534400" cy="758952"/>
          </a:xfrm>
        </p:spPr>
        <p:txBody>
          <a:bodyPr vert="horz" lIns="91440" tIns="45720" rIns="91440" bIns="45720" anchor="b">
            <a:normAutofit fontScale="90000"/>
          </a:bodyPr>
          <a:lstStyle/>
          <a:p>
            <a:r>
              <a:rPr lang="en-US" b="1">
                <a:solidFill>
                  <a:schemeClr val="tx1"/>
                </a:solidFill>
              </a:rPr>
              <a:t>What do I do now? </a:t>
            </a:r>
            <a:br>
              <a:rPr lang="en-US" b="1">
                <a:solidFill>
                  <a:schemeClr val="tx1"/>
                </a:solidFill>
              </a:rPr>
            </a:br>
            <a:r>
              <a:rPr lang="en-US" b="1">
                <a:solidFill>
                  <a:schemeClr val="tx1"/>
                </a:solidFill>
              </a:rPr>
              <a:t>How to prepare for your surgery</a:t>
            </a:r>
          </a:p>
        </p:txBody>
      </p:sp>
      <p:sp>
        <p:nvSpPr>
          <p:cNvPr id="3" name="Content Placeholder 2">
            <a:extLst>
              <a:ext uri="{FF2B5EF4-FFF2-40B4-BE49-F238E27FC236}">
                <a16:creationId xmlns:a16="http://schemas.microsoft.com/office/drawing/2014/main" id="{868C10E6-31FC-4C98-9240-7800E94CBDE3}"/>
              </a:ext>
            </a:extLst>
          </p:cNvPr>
          <p:cNvSpPr>
            <a:spLocks noGrp="1"/>
          </p:cNvSpPr>
          <p:nvPr>
            <p:ph sz="quarter" idx="1"/>
          </p:nvPr>
        </p:nvSpPr>
        <p:spPr>
          <a:xfrm>
            <a:off x="301752" y="1710979"/>
            <a:ext cx="8503920" cy="4572000"/>
          </a:xfrm>
        </p:spPr>
        <p:txBody>
          <a:bodyPr vert="horz" lIns="91440" tIns="45720" rIns="91440" bIns="45720" anchor="t">
            <a:normAutofit fontScale="70000" lnSpcReduction="20000"/>
          </a:bodyPr>
          <a:lstStyle/>
          <a:p>
            <a:r>
              <a:rPr lang="en-US">
                <a:ea typeface="+mn-lt"/>
                <a:cs typeface="+mn-lt"/>
              </a:rPr>
              <a:t>Attend preoperative medical appointment and specialist appointment(s) if necessary </a:t>
            </a:r>
            <a:endParaRPr lang="en-US"/>
          </a:p>
          <a:p>
            <a:r>
              <a:rPr lang="en-US" dirty="0"/>
              <a:t>Sign up for surgical texts</a:t>
            </a:r>
          </a:p>
          <a:p>
            <a:r>
              <a:rPr lang="en-US" dirty="0"/>
              <a:t>Purchase cold therapy/nutrition bundle if you'd like (entirely optional) and Gatorade for morning of surgery</a:t>
            </a:r>
          </a:p>
          <a:p>
            <a:r>
              <a:rPr lang="en-US" dirty="0"/>
              <a:t>Purchase CHG to use the night before surgery and morning of surgery </a:t>
            </a:r>
          </a:p>
          <a:p>
            <a:r>
              <a:rPr lang="en-US" dirty="0"/>
              <a:t>Outpatient surgery patients pick up post-op medications</a:t>
            </a:r>
          </a:p>
          <a:p>
            <a:r>
              <a:rPr lang="en-US" dirty="0"/>
              <a:t>Keep your phone handy for calls the week prior to surgery</a:t>
            </a:r>
          </a:p>
          <a:p>
            <a:r>
              <a:rPr lang="en-US" dirty="0"/>
              <a:t>Schedule outpatient PT visits to begin about 2 weeks after surgery when you finish home PT</a:t>
            </a:r>
            <a:endParaRPr lang="en-US" dirty="0">
              <a:solidFill>
                <a:srgbClr val="000000"/>
              </a:solidFill>
            </a:endParaRPr>
          </a:p>
          <a:p>
            <a:pPr lvl="1">
              <a:buClr>
                <a:srgbClr val="CCB400"/>
              </a:buClr>
              <a:buFont typeface="Courier New"/>
              <a:buChar char="o"/>
            </a:pPr>
            <a:r>
              <a:rPr lang="en-US" dirty="0">
                <a:solidFill>
                  <a:srgbClr val="000000"/>
                </a:solidFill>
              </a:rPr>
              <a:t>Schedule outpatient PT visits one week from surgery if going directly to outpatient PT</a:t>
            </a:r>
          </a:p>
          <a:p>
            <a:r>
              <a:rPr lang="en-US" dirty="0"/>
              <a:t>Stay well hydrated and eat nutritious meals</a:t>
            </a:r>
          </a:p>
          <a:p>
            <a:r>
              <a:rPr lang="en-US" dirty="0"/>
              <a:t>Call office if you have questions at (312) 432-2429</a:t>
            </a:r>
          </a:p>
          <a:p>
            <a:r>
              <a:rPr lang="en-US" i="1" dirty="0"/>
              <a:t>Relax and know you that you are in good hands! </a:t>
            </a:r>
          </a:p>
          <a:p>
            <a:endParaRPr lang="en-US"/>
          </a:p>
          <a:p>
            <a:endParaRPr lang="en-US"/>
          </a:p>
        </p:txBody>
      </p:sp>
      <p:pic>
        <p:nvPicPr>
          <p:cNvPr id="5" name="Picture 5" descr="Text&#10;&#10;Description automatically generated">
            <a:extLst>
              <a:ext uri="{FF2B5EF4-FFF2-40B4-BE49-F238E27FC236}">
                <a16:creationId xmlns:a16="http://schemas.microsoft.com/office/drawing/2014/main" id="{B52C6A6D-A2AB-D613-57EF-F2D5485F1588}"/>
              </a:ext>
            </a:extLst>
          </p:cNvPr>
          <p:cNvPicPr>
            <a:picLocks noChangeAspect="1"/>
          </p:cNvPicPr>
          <p:nvPr/>
        </p:nvPicPr>
        <p:blipFill>
          <a:blip r:embed="rId2"/>
          <a:stretch>
            <a:fillRect/>
          </a:stretch>
        </p:blipFill>
        <p:spPr>
          <a:xfrm>
            <a:off x="7386057" y="227343"/>
            <a:ext cx="1554800" cy="531660"/>
          </a:xfrm>
          <a:prstGeom prst="rect">
            <a:avLst/>
          </a:prstGeom>
        </p:spPr>
      </p:pic>
    </p:spTree>
    <p:extLst>
      <p:ext uri="{BB962C8B-B14F-4D97-AF65-F5344CB8AC3E}">
        <p14:creationId xmlns:p14="http://schemas.microsoft.com/office/powerpoint/2010/main" val="1468029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anchor="b">
            <a:normAutofit/>
          </a:bodyPr>
          <a:lstStyle/>
          <a:p>
            <a:r>
              <a:rPr lang="en-US" b="1">
                <a:solidFill>
                  <a:schemeClr val="tx1"/>
                </a:solidFill>
              </a:rPr>
              <a:t>Knee Anatomy </a:t>
            </a:r>
            <a:r>
              <a:rPr lang="en-US" sz="2800" b="1">
                <a:solidFill>
                  <a:schemeClr val="tx1"/>
                </a:solidFill>
              </a:rPr>
              <a:t>(cont’d)</a:t>
            </a:r>
          </a:p>
        </p:txBody>
      </p:sp>
      <p:sp>
        <p:nvSpPr>
          <p:cNvPr id="3" name="Content Placeholder 2"/>
          <p:cNvSpPr>
            <a:spLocks noGrp="1"/>
          </p:cNvSpPr>
          <p:nvPr>
            <p:ph sz="half" idx="1"/>
          </p:nvPr>
        </p:nvSpPr>
        <p:spPr/>
        <p:txBody>
          <a:bodyPr vert="horz" lIns="91440" tIns="45720" rIns="91440" bIns="45720" anchor="t">
            <a:normAutofit/>
          </a:bodyPr>
          <a:lstStyle/>
          <a:p>
            <a:endParaRPr lang="en-US"/>
          </a:p>
          <a:p>
            <a:r>
              <a:rPr lang="en-US" dirty="0"/>
              <a:t>Arthritis</a:t>
            </a:r>
          </a:p>
          <a:p>
            <a:pPr lvl="1"/>
            <a:r>
              <a:rPr lang="en-US" dirty="0">
                <a:solidFill>
                  <a:schemeClr val="tx1"/>
                </a:solidFill>
              </a:rPr>
              <a:t>Inflammation and subsequent destruction of cartilage tissue</a:t>
            </a:r>
          </a:p>
          <a:p>
            <a:r>
              <a:rPr lang="en-US" dirty="0"/>
              <a:t>Several types of arthritis</a:t>
            </a:r>
          </a:p>
          <a:p>
            <a:pPr lvl="1"/>
            <a:r>
              <a:rPr lang="en-US" dirty="0">
                <a:solidFill>
                  <a:schemeClr val="tx1"/>
                </a:solidFill>
              </a:rPr>
              <a:t>Osteoarthritis</a:t>
            </a:r>
          </a:p>
          <a:p>
            <a:pPr lvl="1"/>
            <a:r>
              <a:rPr lang="en-US" dirty="0">
                <a:solidFill>
                  <a:schemeClr val="tx1"/>
                </a:solidFill>
              </a:rPr>
              <a:t>Rheumatoid arthritis</a:t>
            </a:r>
          </a:p>
          <a:p>
            <a:pPr lvl="1"/>
            <a:r>
              <a:rPr lang="en-US" dirty="0">
                <a:solidFill>
                  <a:schemeClr val="tx1"/>
                </a:solidFill>
              </a:rPr>
              <a:t>Post-traumatic arthritis</a:t>
            </a:r>
          </a:p>
        </p:txBody>
      </p:sp>
      <p:pic>
        <p:nvPicPr>
          <p:cNvPr id="57346" name="Picture 2" descr="osteoarthritis and bone spurs"/>
          <p:cNvPicPr>
            <a:picLocks noGrp="1" noChangeAspect="1" noChangeArrowheads="1"/>
          </p:cNvPicPr>
          <p:nvPr>
            <p:ph sz="half" idx="2"/>
          </p:nvPr>
        </p:nvPicPr>
        <p:blipFill>
          <a:blip r:embed="rId3" cstate="print"/>
          <a:srcRect/>
          <a:stretch>
            <a:fillRect/>
          </a:stretch>
        </p:blipFill>
        <p:spPr bwMode="auto">
          <a:xfrm>
            <a:off x="5029200" y="2590800"/>
            <a:ext cx="3616325" cy="2036269"/>
          </a:xfrm>
          <a:prstGeom prst="rect">
            <a:avLst/>
          </a:prstGeom>
          <a:noFill/>
        </p:spPr>
      </p:pic>
      <p:pic>
        <p:nvPicPr>
          <p:cNvPr id="5" name="Picture 5" descr="Text&#10;&#10;Description automatically generated">
            <a:extLst>
              <a:ext uri="{FF2B5EF4-FFF2-40B4-BE49-F238E27FC236}">
                <a16:creationId xmlns:a16="http://schemas.microsoft.com/office/drawing/2014/main" id="{7479C6F6-A284-071E-4AEB-806C50325033}"/>
              </a:ext>
            </a:extLst>
          </p:cNvPr>
          <p:cNvPicPr>
            <a:picLocks noChangeAspect="1"/>
          </p:cNvPicPr>
          <p:nvPr/>
        </p:nvPicPr>
        <p:blipFill>
          <a:blip r:embed="rId4"/>
          <a:stretch>
            <a:fillRect/>
          </a:stretch>
        </p:blipFill>
        <p:spPr>
          <a:xfrm>
            <a:off x="7386057" y="227343"/>
            <a:ext cx="1554800" cy="53166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anchor="b">
            <a:normAutofit/>
          </a:bodyPr>
          <a:lstStyle/>
          <a:p>
            <a:r>
              <a:rPr lang="en-US" b="1" dirty="0">
                <a:solidFill>
                  <a:schemeClr val="tx1"/>
                </a:solidFill>
              </a:rPr>
              <a:t>Thank You!</a:t>
            </a:r>
          </a:p>
        </p:txBody>
      </p:sp>
      <p:sp>
        <p:nvSpPr>
          <p:cNvPr id="3" name="Content Placeholder 2"/>
          <p:cNvSpPr>
            <a:spLocks noGrp="1"/>
          </p:cNvSpPr>
          <p:nvPr>
            <p:ph sz="quarter" idx="1"/>
          </p:nvPr>
        </p:nvSpPr>
        <p:spPr/>
        <p:txBody>
          <a:bodyPr vert="horz" lIns="91440" tIns="45720" rIns="91440" bIns="45720" anchor="t">
            <a:normAutofit/>
          </a:bodyPr>
          <a:lstStyle/>
          <a:p>
            <a:pPr indent="0" algn="ctr">
              <a:spcBef>
                <a:spcPts val="1400"/>
              </a:spcBef>
            </a:pPr>
            <a:endParaRPr lang="en-US" sz="3600" b="1"/>
          </a:p>
          <a:p>
            <a:pPr marL="0" indent="0" algn="ctr">
              <a:spcBef>
                <a:spcPts val="1400"/>
              </a:spcBef>
              <a:buNone/>
            </a:pPr>
            <a:r>
              <a:rPr lang="en-US" sz="4000" b="1"/>
              <a:t>Please call the office with any questions at (312) 432-2429</a:t>
            </a:r>
          </a:p>
          <a:p>
            <a:pPr lvl="1"/>
            <a:endParaRPr lang="en-US" sz="2400">
              <a:ea typeface="+mn-lt"/>
              <a:cs typeface="+mn-lt"/>
            </a:endParaRPr>
          </a:p>
          <a:p>
            <a:pPr lvl="1"/>
            <a:endParaRPr lang="en-US" sz="2400"/>
          </a:p>
          <a:p>
            <a:pPr marL="274320" lvl="1" indent="0">
              <a:buNone/>
            </a:pPr>
            <a:endParaRPr lang="en-US" sz="2400"/>
          </a:p>
          <a:p>
            <a:pPr lvl="1"/>
            <a:endParaRPr lang="en-US" sz="2400"/>
          </a:p>
          <a:p>
            <a:pPr lvl="1">
              <a:buNone/>
            </a:pPr>
            <a:endParaRPr lang="en-US" sz="2400"/>
          </a:p>
        </p:txBody>
      </p:sp>
      <p:pic>
        <p:nvPicPr>
          <p:cNvPr id="7" name="Picture 5" descr="Text&#10;&#10;Description automatically generated">
            <a:extLst>
              <a:ext uri="{FF2B5EF4-FFF2-40B4-BE49-F238E27FC236}">
                <a16:creationId xmlns:a16="http://schemas.microsoft.com/office/drawing/2014/main" id="{877A7AEE-633F-666C-DAB3-B80E1346CB15}"/>
              </a:ext>
            </a:extLst>
          </p:cNvPr>
          <p:cNvPicPr>
            <a:picLocks noChangeAspect="1"/>
          </p:cNvPicPr>
          <p:nvPr/>
        </p:nvPicPr>
        <p:blipFill>
          <a:blip r:embed="rId2"/>
          <a:stretch>
            <a:fillRect/>
          </a:stretch>
        </p:blipFill>
        <p:spPr>
          <a:xfrm>
            <a:off x="7386057" y="227343"/>
            <a:ext cx="1554800" cy="531660"/>
          </a:xfrm>
          <a:prstGeom prst="rect">
            <a:avLst/>
          </a:prstGeom>
        </p:spPr>
      </p:pic>
    </p:spTree>
    <p:extLst>
      <p:ext uri="{BB962C8B-B14F-4D97-AF65-F5344CB8AC3E}">
        <p14:creationId xmlns:p14="http://schemas.microsoft.com/office/powerpoint/2010/main" val="705844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anchor="b">
            <a:normAutofit/>
          </a:bodyPr>
          <a:lstStyle/>
          <a:p>
            <a:r>
              <a:rPr lang="en-US" b="1">
                <a:solidFill>
                  <a:schemeClr val="tx1"/>
                </a:solidFill>
              </a:rPr>
              <a:t>Knee Compartments</a:t>
            </a:r>
          </a:p>
        </p:txBody>
      </p:sp>
      <p:sp>
        <p:nvSpPr>
          <p:cNvPr id="3" name="Content Placeholder 2"/>
          <p:cNvSpPr>
            <a:spLocks noGrp="1"/>
          </p:cNvSpPr>
          <p:nvPr>
            <p:ph sz="half" idx="1"/>
          </p:nvPr>
        </p:nvSpPr>
        <p:spPr/>
        <p:txBody>
          <a:bodyPr vert="horz" lIns="91440" tIns="45720" rIns="91440" bIns="45720" anchor="t">
            <a:normAutofit/>
          </a:bodyPr>
          <a:lstStyle/>
          <a:p>
            <a:endParaRPr lang="en-US"/>
          </a:p>
          <a:p>
            <a:endParaRPr lang="en-US"/>
          </a:p>
          <a:p>
            <a:endParaRPr lang="en-US"/>
          </a:p>
          <a:p>
            <a:r>
              <a:rPr lang="en-US" dirty="0"/>
              <a:t>Compartments</a:t>
            </a:r>
          </a:p>
          <a:p>
            <a:pPr lvl="1"/>
            <a:r>
              <a:rPr lang="en-US" dirty="0">
                <a:solidFill>
                  <a:schemeClr val="tx1"/>
                </a:solidFill>
              </a:rPr>
              <a:t>Medial compartment</a:t>
            </a:r>
          </a:p>
          <a:p>
            <a:pPr lvl="1"/>
            <a:r>
              <a:rPr lang="en-US" dirty="0">
                <a:solidFill>
                  <a:schemeClr val="tx1"/>
                </a:solidFill>
              </a:rPr>
              <a:t>Lateral compartment</a:t>
            </a:r>
          </a:p>
          <a:p>
            <a:pPr lvl="1"/>
            <a:r>
              <a:rPr lang="en-US" dirty="0">
                <a:solidFill>
                  <a:schemeClr val="tx1"/>
                </a:solidFill>
              </a:rPr>
              <a:t>Patellofemoral compartment</a:t>
            </a:r>
          </a:p>
          <a:p>
            <a:pPr>
              <a:buNone/>
            </a:pPr>
            <a:endParaRPr lang="en-US"/>
          </a:p>
        </p:txBody>
      </p:sp>
      <p:pic>
        <p:nvPicPr>
          <p:cNvPr id="5" name="Content Placeholder 4" descr="knee compartment.jpg"/>
          <p:cNvPicPr>
            <a:picLocks noGrp="1" noChangeAspect="1"/>
          </p:cNvPicPr>
          <p:nvPr>
            <p:ph sz="half" idx="2"/>
          </p:nvPr>
        </p:nvPicPr>
        <p:blipFill>
          <a:blip r:embed="rId3" cstate="print"/>
          <a:stretch>
            <a:fillRect/>
          </a:stretch>
        </p:blipFill>
        <p:spPr>
          <a:xfrm>
            <a:off x="4751777" y="1802792"/>
            <a:ext cx="4038600" cy="1982021"/>
          </a:xfrm>
        </p:spPr>
      </p:pic>
      <p:sp>
        <p:nvSpPr>
          <p:cNvPr id="4" name="TextBox 3">
            <a:extLst>
              <a:ext uri="{FF2B5EF4-FFF2-40B4-BE49-F238E27FC236}">
                <a16:creationId xmlns:a16="http://schemas.microsoft.com/office/drawing/2014/main" id="{ABF5EB8B-0BDB-415A-903F-6D9A62D0B376}"/>
              </a:ext>
            </a:extLst>
          </p:cNvPr>
          <p:cNvSpPr txBox="1"/>
          <p:nvPr/>
        </p:nvSpPr>
        <p:spPr>
          <a:xfrm>
            <a:off x="4747215" y="4103849"/>
            <a:ext cx="3934110"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ea typeface="+mn-lt"/>
                <a:cs typeface="+mn-lt"/>
              </a:rPr>
              <a:t>If you have arthritis in only ONE compartment, that would indicate you for a partial knee replacement or </a:t>
            </a:r>
            <a:r>
              <a:rPr lang="en-US" sz="1600" b="1">
                <a:ea typeface="+mn-lt"/>
                <a:cs typeface="+mn-lt"/>
              </a:rPr>
              <a:t>“</a:t>
            </a:r>
            <a:r>
              <a:rPr lang="en-US" sz="1600" b="1" err="1">
                <a:ea typeface="+mn-lt"/>
                <a:cs typeface="+mn-lt"/>
              </a:rPr>
              <a:t>Unicompartmental</a:t>
            </a:r>
            <a:r>
              <a:rPr lang="en-US" sz="1600" b="1">
                <a:ea typeface="+mn-lt"/>
                <a:cs typeface="+mn-lt"/>
              </a:rPr>
              <a:t>” knee replacement</a:t>
            </a:r>
            <a:r>
              <a:rPr lang="en-US" sz="1600">
                <a:ea typeface="+mn-lt"/>
                <a:cs typeface="+mn-lt"/>
              </a:rPr>
              <a:t>. If the arthritis has spread to 2 or more compartments, that would indicate you for a </a:t>
            </a:r>
            <a:r>
              <a:rPr lang="en-US" sz="1600" b="1">
                <a:ea typeface="+mn-lt"/>
                <a:cs typeface="+mn-lt"/>
              </a:rPr>
              <a:t>Total Knee Replacement.</a:t>
            </a:r>
            <a:endParaRPr lang="en-US" sz="1600" b="1"/>
          </a:p>
        </p:txBody>
      </p:sp>
      <p:pic>
        <p:nvPicPr>
          <p:cNvPr id="7" name="Picture 5" descr="Text&#10;&#10;Description automatically generated">
            <a:extLst>
              <a:ext uri="{FF2B5EF4-FFF2-40B4-BE49-F238E27FC236}">
                <a16:creationId xmlns:a16="http://schemas.microsoft.com/office/drawing/2014/main" id="{8C992BE3-CB54-0C67-3F0A-369D9EA40326}"/>
              </a:ext>
            </a:extLst>
          </p:cNvPr>
          <p:cNvPicPr>
            <a:picLocks noChangeAspect="1"/>
          </p:cNvPicPr>
          <p:nvPr/>
        </p:nvPicPr>
        <p:blipFill>
          <a:blip r:embed="rId4"/>
          <a:stretch>
            <a:fillRect/>
          </a:stretch>
        </p:blipFill>
        <p:spPr>
          <a:xfrm>
            <a:off x="7386057" y="227343"/>
            <a:ext cx="1554800" cy="53166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anchor="b">
            <a:normAutofit/>
          </a:bodyPr>
          <a:lstStyle/>
          <a:p>
            <a:r>
              <a:rPr lang="en-US" b="1">
                <a:solidFill>
                  <a:schemeClr val="tx1"/>
                </a:solidFill>
              </a:rPr>
              <a:t>Surgical Treatment - Total</a:t>
            </a:r>
          </a:p>
        </p:txBody>
      </p:sp>
      <p:sp>
        <p:nvSpPr>
          <p:cNvPr id="6" name="Content Placeholder 5"/>
          <p:cNvSpPr>
            <a:spLocks noGrp="1"/>
          </p:cNvSpPr>
          <p:nvPr>
            <p:ph sz="half" idx="1"/>
          </p:nvPr>
        </p:nvSpPr>
        <p:spPr/>
        <p:txBody>
          <a:bodyPr vert="horz" lIns="91440" tIns="45720" rIns="91440" bIns="45720" anchor="t">
            <a:normAutofit fontScale="85000" lnSpcReduction="10000"/>
          </a:bodyPr>
          <a:lstStyle/>
          <a:p>
            <a:endParaRPr lang="en-US"/>
          </a:p>
          <a:p>
            <a:r>
              <a:rPr lang="en-US" dirty="0"/>
              <a:t>Smith &amp; Nephew - Legion System</a:t>
            </a:r>
          </a:p>
          <a:p>
            <a:r>
              <a:rPr lang="en-US" dirty="0"/>
              <a:t>If two or more compartments affected by arthritis:</a:t>
            </a:r>
          </a:p>
          <a:p>
            <a:pPr lvl="1"/>
            <a:r>
              <a:rPr lang="en-US" dirty="0">
                <a:solidFill>
                  <a:schemeClr val="tx1"/>
                </a:solidFill>
              </a:rPr>
              <a:t>Prepare the bone</a:t>
            </a:r>
          </a:p>
          <a:p>
            <a:pPr lvl="2"/>
            <a:r>
              <a:rPr lang="en-US" dirty="0"/>
              <a:t>Damaged surfaces removed</a:t>
            </a:r>
          </a:p>
          <a:p>
            <a:pPr lvl="1"/>
            <a:r>
              <a:rPr lang="en-US" dirty="0">
                <a:solidFill>
                  <a:schemeClr val="tx1"/>
                </a:solidFill>
              </a:rPr>
              <a:t>Position metal implants</a:t>
            </a:r>
          </a:p>
          <a:p>
            <a:pPr lvl="2"/>
            <a:r>
              <a:rPr lang="en-US" dirty="0"/>
              <a:t>Metal cemented to bone</a:t>
            </a:r>
          </a:p>
          <a:p>
            <a:pPr lvl="1"/>
            <a:r>
              <a:rPr lang="en-US" dirty="0">
                <a:solidFill>
                  <a:schemeClr val="tx1"/>
                </a:solidFill>
              </a:rPr>
              <a:t>Insert a spacer</a:t>
            </a:r>
          </a:p>
          <a:p>
            <a:pPr lvl="2"/>
            <a:r>
              <a:rPr lang="en-US" dirty="0"/>
              <a:t>Medical grade plastic separates metal surfaces to create smooth gliding surface</a:t>
            </a:r>
          </a:p>
          <a:p>
            <a:pPr lvl="1"/>
            <a:r>
              <a:rPr lang="en-US" dirty="0">
                <a:solidFill>
                  <a:schemeClr val="tx1"/>
                </a:solidFill>
              </a:rPr>
              <a:t>Resurface the patella</a:t>
            </a:r>
          </a:p>
          <a:p>
            <a:pPr lvl="2"/>
            <a:r>
              <a:rPr lang="en-US" dirty="0"/>
              <a:t>Plastic button applied</a:t>
            </a:r>
          </a:p>
        </p:txBody>
      </p:sp>
      <p:pic>
        <p:nvPicPr>
          <p:cNvPr id="27654" name="Picture 6" descr="Image result for smith and nephew genesis"/>
          <p:cNvPicPr>
            <a:picLocks noGrp="1" noChangeAspect="1" noChangeArrowheads="1"/>
          </p:cNvPicPr>
          <p:nvPr>
            <p:ph sz="half" idx="2"/>
          </p:nvPr>
        </p:nvPicPr>
        <p:blipFill>
          <a:blip r:embed="rId3" cstate="print"/>
          <a:srcRect/>
          <a:stretch>
            <a:fillRect/>
          </a:stretch>
        </p:blipFill>
        <p:spPr bwMode="auto">
          <a:xfrm>
            <a:off x="6106886" y="3984172"/>
            <a:ext cx="1556658" cy="2170876"/>
          </a:xfrm>
          <a:prstGeom prst="rect">
            <a:avLst/>
          </a:prstGeom>
          <a:noFill/>
        </p:spPr>
      </p:pic>
      <p:pic>
        <p:nvPicPr>
          <p:cNvPr id="4" name="Picture 5" descr="Text&#10;&#10;Description automatically generated">
            <a:extLst>
              <a:ext uri="{FF2B5EF4-FFF2-40B4-BE49-F238E27FC236}">
                <a16:creationId xmlns:a16="http://schemas.microsoft.com/office/drawing/2014/main" id="{1031DD8F-30DA-84F2-DE36-E6AE16D311D1}"/>
              </a:ext>
            </a:extLst>
          </p:cNvPr>
          <p:cNvPicPr>
            <a:picLocks noChangeAspect="1"/>
          </p:cNvPicPr>
          <p:nvPr/>
        </p:nvPicPr>
        <p:blipFill>
          <a:blip r:embed="rId4"/>
          <a:stretch>
            <a:fillRect/>
          </a:stretch>
        </p:blipFill>
        <p:spPr>
          <a:xfrm>
            <a:off x="7486320" y="76948"/>
            <a:ext cx="1554800" cy="531660"/>
          </a:xfrm>
          <a:prstGeom prst="rect">
            <a:avLst/>
          </a:prstGeom>
        </p:spPr>
      </p:pic>
      <p:pic>
        <p:nvPicPr>
          <p:cNvPr id="3" name="Picture 2" descr="X-ray of a bone with a joint&#10;&#10;AI-generated content may be incorrect.">
            <a:extLst>
              <a:ext uri="{FF2B5EF4-FFF2-40B4-BE49-F238E27FC236}">
                <a16:creationId xmlns:a16="http://schemas.microsoft.com/office/drawing/2014/main" id="{051F88BE-3A4A-D834-62AB-DB764B5B9CB1}"/>
              </a:ext>
            </a:extLst>
          </p:cNvPr>
          <p:cNvPicPr>
            <a:picLocks noChangeAspect="1"/>
          </p:cNvPicPr>
          <p:nvPr/>
        </p:nvPicPr>
        <p:blipFill>
          <a:blip r:embed="rId5"/>
          <a:stretch>
            <a:fillRect/>
          </a:stretch>
        </p:blipFill>
        <p:spPr>
          <a:xfrm>
            <a:off x="4846184" y="1421946"/>
            <a:ext cx="2031547" cy="2337708"/>
          </a:xfrm>
          <a:prstGeom prst="rect">
            <a:avLst/>
          </a:prstGeom>
        </p:spPr>
      </p:pic>
      <p:pic>
        <p:nvPicPr>
          <p:cNvPr id="5" name="Picture 4" descr="X-ray of a knee joint&#10;&#10;AI-generated content may be incorrect.">
            <a:extLst>
              <a:ext uri="{FF2B5EF4-FFF2-40B4-BE49-F238E27FC236}">
                <a16:creationId xmlns:a16="http://schemas.microsoft.com/office/drawing/2014/main" id="{689033D3-037A-9776-7834-D31718C7D48A}"/>
              </a:ext>
            </a:extLst>
          </p:cNvPr>
          <p:cNvPicPr>
            <a:picLocks noChangeAspect="1"/>
          </p:cNvPicPr>
          <p:nvPr/>
        </p:nvPicPr>
        <p:blipFill>
          <a:blip r:embed="rId6"/>
          <a:stretch>
            <a:fillRect/>
          </a:stretch>
        </p:blipFill>
        <p:spPr>
          <a:xfrm>
            <a:off x="6883174" y="1425349"/>
            <a:ext cx="1745796" cy="233090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anchor="b">
            <a:normAutofit/>
          </a:bodyPr>
          <a:lstStyle/>
          <a:p>
            <a:r>
              <a:rPr lang="en-US" sz="2800" b="1">
                <a:solidFill>
                  <a:schemeClr val="tx1"/>
                </a:solidFill>
              </a:rPr>
              <a:t>Surgical Treatment - Partial</a:t>
            </a:r>
          </a:p>
        </p:txBody>
      </p:sp>
      <p:sp>
        <p:nvSpPr>
          <p:cNvPr id="3" name="Content Placeholder 2"/>
          <p:cNvSpPr>
            <a:spLocks noGrp="1"/>
          </p:cNvSpPr>
          <p:nvPr>
            <p:ph sz="half" idx="1"/>
          </p:nvPr>
        </p:nvSpPr>
        <p:spPr>
          <a:xfrm>
            <a:off x="192895" y="1371600"/>
            <a:ext cx="4038600" cy="4681728"/>
          </a:xfrm>
        </p:spPr>
        <p:txBody>
          <a:bodyPr vert="horz" lIns="91440" tIns="45720" rIns="91440" bIns="45720" anchor="t">
            <a:normAutofit fontScale="92500" lnSpcReduction="20000"/>
          </a:bodyPr>
          <a:lstStyle/>
          <a:p>
            <a:endParaRPr lang="en-US"/>
          </a:p>
          <a:p>
            <a:r>
              <a:rPr lang="en-US" dirty="0"/>
              <a:t>Smith &amp; Nephew: Journey II Uni System </a:t>
            </a:r>
          </a:p>
          <a:p>
            <a:r>
              <a:rPr lang="en-US" dirty="0"/>
              <a:t>One compartment (medial or lateral) affected by arthritis:</a:t>
            </a:r>
          </a:p>
          <a:p>
            <a:pPr lvl="1"/>
            <a:r>
              <a:rPr lang="en-US" dirty="0">
                <a:solidFill>
                  <a:schemeClr val="tx1"/>
                </a:solidFill>
              </a:rPr>
              <a:t>Prepare the bone</a:t>
            </a:r>
          </a:p>
          <a:p>
            <a:pPr lvl="2"/>
            <a:r>
              <a:rPr lang="en-US" dirty="0"/>
              <a:t>Damaged surfaces removed</a:t>
            </a:r>
          </a:p>
          <a:p>
            <a:pPr lvl="1"/>
            <a:r>
              <a:rPr lang="en-US" dirty="0">
                <a:solidFill>
                  <a:schemeClr val="tx1"/>
                </a:solidFill>
              </a:rPr>
              <a:t>Position metal implants</a:t>
            </a:r>
          </a:p>
          <a:p>
            <a:pPr lvl="2"/>
            <a:r>
              <a:rPr lang="en-US" dirty="0"/>
              <a:t>Metal cemented to bone</a:t>
            </a:r>
          </a:p>
          <a:p>
            <a:pPr lvl="1"/>
            <a:r>
              <a:rPr lang="en-US" dirty="0">
                <a:solidFill>
                  <a:schemeClr val="tx1"/>
                </a:solidFill>
              </a:rPr>
              <a:t>Insert a spacer</a:t>
            </a:r>
          </a:p>
          <a:p>
            <a:pPr lvl="2"/>
            <a:r>
              <a:rPr lang="en-US" dirty="0"/>
              <a:t>Highly-crosslinked plastic separates metal surfaces to create smooth gliding surface</a:t>
            </a:r>
          </a:p>
          <a:p>
            <a:pPr lvl="2"/>
            <a:endParaRPr lang="en-US"/>
          </a:p>
        </p:txBody>
      </p:sp>
      <p:pic>
        <p:nvPicPr>
          <p:cNvPr id="73730" name="Picture 2" descr="Image result for smith and nephew journey ii unicompartmental knee system"/>
          <p:cNvPicPr>
            <a:picLocks noChangeAspect="1" noChangeArrowheads="1"/>
          </p:cNvPicPr>
          <p:nvPr/>
        </p:nvPicPr>
        <p:blipFill>
          <a:blip r:embed="rId3" cstate="print"/>
          <a:srcRect/>
          <a:stretch>
            <a:fillRect/>
          </a:stretch>
        </p:blipFill>
        <p:spPr bwMode="auto">
          <a:xfrm>
            <a:off x="5780314" y="1371600"/>
            <a:ext cx="2076348" cy="1905000"/>
          </a:xfrm>
          <a:prstGeom prst="rect">
            <a:avLst/>
          </a:prstGeom>
          <a:noFill/>
        </p:spPr>
      </p:pic>
      <p:pic>
        <p:nvPicPr>
          <p:cNvPr id="6" name="Picture 5" descr="Text&#10;&#10;Description automatically generated">
            <a:extLst>
              <a:ext uri="{FF2B5EF4-FFF2-40B4-BE49-F238E27FC236}">
                <a16:creationId xmlns:a16="http://schemas.microsoft.com/office/drawing/2014/main" id="{A865AFA6-4B3D-3453-B10B-912B0A88FFE9}"/>
              </a:ext>
            </a:extLst>
          </p:cNvPr>
          <p:cNvPicPr>
            <a:picLocks noChangeAspect="1"/>
          </p:cNvPicPr>
          <p:nvPr/>
        </p:nvPicPr>
        <p:blipFill>
          <a:blip r:embed="rId4"/>
          <a:stretch>
            <a:fillRect/>
          </a:stretch>
        </p:blipFill>
        <p:spPr>
          <a:xfrm>
            <a:off x="7386057" y="227343"/>
            <a:ext cx="1554800" cy="531660"/>
          </a:xfrm>
          <a:prstGeom prst="rect">
            <a:avLst/>
          </a:prstGeom>
        </p:spPr>
      </p:pic>
      <p:pic>
        <p:nvPicPr>
          <p:cNvPr id="8" name="Content Placeholder 7" descr="Medial (inside of knee) partial knee replaecment&#10;">
            <a:extLst>
              <a:ext uri="{FF2B5EF4-FFF2-40B4-BE49-F238E27FC236}">
                <a16:creationId xmlns:a16="http://schemas.microsoft.com/office/drawing/2014/main" id="{7F2D135C-766E-5154-D664-E0E6ACEB4DA7}"/>
              </a:ext>
            </a:extLst>
          </p:cNvPr>
          <p:cNvPicPr>
            <a:picLocks noGrp="1" noChangeAspect="1"/>
          </p:cNvPicPr>
          <p:nvPr>
            <p:ph sz="half" idx="2"/>
          </p:nvPr>
        </p:nvPicPr>
        <p:blipFill>
          <a:blip r:embed="rId5"/>
          <a:stretch>
            <a:fillRect/>
          </a:stretch>
        </p:blipFill>
        <p:spPr>
          <a:xfrm>
            <a:off x="6670185" y="3607688"/>
            <a:ext cx="1992731" cy="2445419"/>
          </a:xfrm>
          <a:prstGeom prst="rect">
            <a:avLst/>
          </a:prstGeom>
        </p:spPr>
      </p:pic>
      <p:sp>
        <p:nvSpPr>
          <p:cNvPr id="9" name="TextBox 8">
            <a:extLst>
              <a:ext uri="{FF2B5EF4-FFF2-40B4-BE49-F238E27FC236}">
                <a16:creationId xmlns:a16="http://schemas.microsoft.com/office/drawing/2014/main" id="{74C5526D-6AF8-3092-4E17-10619CF5CD8F}"/>
              </a:ext>
            </a:extLst>
          </p:cNvPr>
          <p:cNvSpPr txBox="1"/>
          <p:nvPr/>
        </p:nvSpPr>
        <p:spPr>
          <a:xfrm>
            <a:off x="6476999" y="6052458"/>
            <a:ext cx="3047999"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t>Medial (inside of knee) partial knee replacement </a:t>
            </a:r>
          </a:p>
        </p:txBody>
      </p:sp>
      <p:pic>
        <p:nvPicPr>
          <p:cNvPr id="10" name="Picture 9" descr="X-ray of a knee joint&#10;&#10;AI-generated content may be incorrect.">
            <a:extLst>
              <a:ext uri="{FF2B5EF4-FFF2-40B4-BE49-F238E27FC236}">
                <a16:creationId xmlns:a16="http://schemas.microsoft.com/office/drawing/2014/main" id="{8FEB514B-940C-0AE7-0600-D1EFC0D1AAD6}"/>
              </a:ext>
            </a:extLst>
          </p:cNvPr>
          <p:cNvPicPr>
            <a:picLocks noChangeAspect="1"/>
          </p:cNvPicPr>
          <p:nvPr/>
        </p:nvPicPr>
        <p:blipFill>
          <a:blip r:embed="rId6"/>
          <a:stretch>
            <a:fillRect/>
          </a:stretch>
        </p:blipFill>
        <p:spPr>
          <a:xfrm>
            <a:off x="4255633" y="3272517"/>
            <a:ext cx="2222047" cy="1913165"/>
          </a:xfrm>
          <a:prstGeom prst="rect">
            <a:avLst/>
          </a:prstGeom>
        </p:spPr>
      </p:pic>
      <p:sp>
        <p:nvSpPr>
          <p:cNvPr id="11" name="TextBox 10">
            <a:extLst>
              <a:ext uri="{FF2B5EF4-FFF2-40B4-BE49-F238E27FC236}">
                <a16:creationId xmlns:a16="http://schemas.microsoft.com/office/drawing/2014/main" id="{4143C775-7769-EAA0-C377-9BDFE3FA28BE}"/>
              </a:ext>
            </a:extLst>
          </p:cNvPr>
          <p:cNvSpPr txBox="1"/>
          <p:nvPr/>
        </p:nvSpPr>
        <p:spPr>
          <a:xfrm>
            <a:off x="4136572" y="5181600"/>
            <a:ext cx="246017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t>Lateral (outside of  knee) partial knee replacement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anchor="b">
            <a:normAutofit/>
          </a:bodyPr>
          <a:lstStyle/>
          <a:p>
            <a:r>
              <a:rPr lang="en-US" b="1">
                <a:solidFill>
                  <a:schemeClr val="tx1"/>
                </a:solidFill>
              </a:rPr>
              <a:t>Hip Anatomy Overview</a:t>
            </a:r>
          </a:p>
        </p:txBody>
      </p:sp>
      <p:sp>
        <p:nvSpPr>
          <p:cNvPr id="6" name="Content Placeholder 5"/>
          <p:cNvSpPr>
            <a:spLocks noGrp="1"/>
          </p:cNvSpPr>
          <p:nvPr>
            <p:ph sz="half" idx="1"/>
          </p:nvPr>
        </p:nvSpPr>
        <p:spPr/>
        <p:txBody>
          <a:bodyPr vert="horz" lIns="91440" tIns="45720" rIns="91440" bIns="45720" anchor="t">
            <a:normAutofit/>
          </a:bodyPr>
          <a:lstStyle/>
          <a:p>
            <a:endParaRPr lang="en-US" dirty="0"/>
          </a:p>
          <a:p>
            <a:r>
              <a:rPr lang="en-US" dirty="0"/>
              <a:t>Femur (thighbone)</a:t>
            </a:r>
          </a:p>
          <a:p>
            <a:r>
              <a:rPr lang="en-US" dirty="0"/>
              <a:t>Pelvis</a:t>
            </a:r>
          </a:p>
          <a:p>
            <a:r>
              <a:rPr lang="en-US" dirty="0"/>
              <a:t>Ball and socket joint </a:t>
            </a:r>
          </a:p>
          <a:p>
            <a:pPr lvl="1"/>
            <a:r>
              <a:rPr lang="en-US" dirty="0">
                <a:solidFill>
                  <a:schemeClr val="tx1"/>
                </a:solidFill>
              </a:rPr>
              <a:t>Femoral head = ball</a:t>
            </a:r>
          </a:p>
          <a:p>
            <a:pPr lvl="1"/>
            <a:r>
              <a:rPr lang="en-US" dirty="0">
                <a:solidFill>
                  <a:schemeClr val="tx1"/>
                </a:solidFill>
              </a:rPr>
              <a:t>Acetabulum = socket</a:t>
            </a:r>
          </a:p>
          <a:p>
            <a:r>
              <a:rPr lang="en-US" dirty="0"/>
              <a:t>Cartilage</a:t>
            </a:r>
          </a:p>
          <a:p>
            <a:pPr lvl="1"/>
            <a:r>
              <a:rPr lang="en-US" dirty="0">
                <a:solidFill>
                  <a:schemeClr val="tx1"/>
                </a:solidFill>
              </a:rPr>
              <a:t>a smooth tissue that cushions the ends of the bones and enables them to move easily</a:t>
            </a:r>
          </a:p>
        </p:txBody>
      </p:sp>
      <p:pic>
        <p:nvPicPr>
          <p:cNvPr id="8" name="Content Placeholder 7" descr="a00377f01.jpg"/>
          <p:cNvPicPr>
            <a:picLocks noGrp="1" noChangeAspect="1"/>
          </p:cNvPicPr>
          <p:nvPr>
            <p:ph sz="half" idx="2"/>
          </p:nvPr>
        </p:nvPicPr>
        <p:blipFill>
          <a:blip r:embed="rId3" cstate="print"/>
          <a:stretch>
            <a:fillRect/>
          </a:stretch>
        </p:blipFill>
        <p:spPr>
          <a:xfrm>
            <a:off x="4800600" y="1674255"/>
            <a:ext cx="4038600" cy="4076227"/>
          </a:xfrm>
        </p:spPr>
      </p:pic>
      <p:pic>
        <p:nvPicPr>
          <p:cNvPr id="4" name="Picture 5" descr="Text&#10;&#10;Description automatically generated">
            <a:extLst>
              <a:ext uri="{FF2B5EF4-FFF2-40B4-BE49-F238E27FC236}">
                <a16:creationId xmlns:a16="http://schemas.microsoft.com/office/drawing/2014/main" id="{C62445F8-2BDB-CCFB-7738-DDABD0903F1E}"/>
              </a:ext>
            </a:extLst>
          </p:cNvPr>
          <p:cNvPicPr>
            <a:picLocks noChangeAspect="1"/>
          </p:cNvPicPr>
          <p:nvPr/>
        </p:nvPicPr>
        <p:blipFill>
          <a:blip r:embed="rId4"/>
          <a:stretch>
            <a:fillRect/>
          </a:stretch>
        </p:blipFill>
        <p:spPr>
          <a:xfrm>
            <a:off x="7386057" y="227343"/>
            <a:ext cx="1554800" cy="531660"/>
          </a:xfrm>
          <a:prstGeom prst="rect">
            <a:avLst/>
          </a:prstGeom>
        </p:spPr>
      </p:pic>
    </p:spTree>
    <p:extLst>
      <p:ext uri="{BB962C8B-B14F-4D97-AF65-F5344CB8AC3E}">
        <p14:creationId xmlns:p14="http://schemas.microsoft.com/office/powerpoint/2010/main" val="387373308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0</TotalTime>
  <Words>4748</Words>
  <Application>Microsoft Office PowerPoint</Application>
  <PresentationFormat>On-screen Show (4:3)</PresentationFormat>
  <Paragraphs>567</Paragraphs>
  <Slides>50</Slides>
  <Notes>32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50</vt:i4>
      </vt:variant>
    </vt:vector>
  </HeadingPairs>
  <TitlesOfParts>
    <vt:vector size="60" baseType="lpstr">
      <vt:lpstr>Arial</vt:lpstr>
      <vt:lpstr>Calibri</vt:lpstr>
      <vt:lpstr>Courier New</vt:lpstr>
      <vt:lpstr>Georgia</vt:lpstr>
      <vt:lpstr>Roboto</vt:lpstr>
      <vt:lpstr>Times New Roman</vt:lpstr>
      <vt:lpstr>Wingdings</vt:lpstr>
      <vt:lpstr>Wingdings 2</vt:lpstr>
      <vt:lpstr>Civic</vt:lpstr>
      <vt:lpstr>Civic</vt:lpstr>
      <vt:lpstr>Joint Replacement Journey</vt:lpstr>
      <vt:lpstr>PowerPoint Presentation</vt:lpstr>
      <vt:lpstr>PowerPoint Objectives</vt:lpstr>
      <vt:lpstr>Knee Anatomy Overview</vt:lpstr>
      <vt:lpstr>Knee Anatomy (cont’d)</vt:lpstr>
      <vt:lpstr>Knee Compartments</vt:lpstr>
      <vt:lpstr>Surgical Treatment - Total</vt:lpstr>
      <vt:lpstr>Surgical Treatment - Partial</vt:lpstr>
      <vt:lpstr>Hip Anatomy Overview</vt:lpstr>
      <vt:lpstr>Hip Anatomy (cont’d)</vt:lpstr>
      <vt:lpstr>Surgical Treatment</vt:lpstr>
      <vt:lpstr>PowerPoint Presentation</vt:lpstr>
      <vt:lpstr>Rush Oak Brook Surgery Center  </vt:lpstr>
      <vt:lpstr>Gold Coast Surgery Center</vt:lpstr>
      <vt:lpstr>South Suburban Surgial Suites</vt:lpstr>
      <vt:lpstr>Rush University Medical Center</vt:lpstr>
      <vt:lpstr>PowerPoint Presentation</vt:lpstr>
      <vt:lpstr>PowerPoint Presentation</vt:lpstr>
      <vt:lpstr>Rush Medical Optimization Prior to Surgery</vt:lpstr>
      <vt:lpstr>Preoperative Calls</vt:lpstr>
      <vt:lpstr>Chlorhexidine Gluconate (CHG) aka Sage, Hibiclens (soap before surgery)</vt:lpstr>
      <vt:lpstr>Optional Nutrition Package Available for Purchase</vt:lpstr>
      <vt:lpstr>Cold Therapy (Ice) after Surgery</vt:lpstr>
      <vt:lpstr>Cold Therapy (Ice) for Hip Replacement Patients</vt:lpstr>
      <vt:lpstr>Cold Therapy (Ice) for Knee Replacement Patients</vt:lpstr>
      <vt:lpstr>Pre-Op Hydration for better results</vt:lpstr>
      <vt:lpstr>Medications to Stop Prior to Surgery</vt:lpstr>
      <vt:lpstr>PowerPoint Presentation</vt:lpstr>
      <vt:lpstr>Surgery Center Course</vt:lpstr>
      <vt:lpstr>Hospital Course</vt:lpstr>
      <vt:lpstr>Minimally Invasive Joint Surgery</vt:lpstr>
      <vt:lpstr>Anesthesia</vt:lpstr>
      <vt:lpstr>Incision: Closures and Dressings</vt:lpstr>
      <vt:lpstr>Incision: Closures and Dressings (cont’d)</vt:lpstr>
      <vt:lpstr>Post Surgical Dressing Incision Care</vt:lpstr>
      <vt:lpstr>Lines, Tubes, Drains</vt:lpstr>
      <vt:lpstr>PowerPoint Presentation</vt:lpstr>
      <vt:lpstr>Medication Regimen cont'd</vt:lpstr>
      <vt:lpstr>Post-op Physical Therapy</vt:lpstr>
      <vt:lpstr>PowerPoint Presentation</vt:lpstr>
      <vt:lpstr>PowerPoint Presentation</vt:lpstr>
      <vt:lpstr>PowerPoint Presentation</vt:lpstr>
      <vt:lpstr>Follow Up Office Visits</vt:lpstr>
      <vt:lpstr>Frequently Asked Questions</vt:lpstr>
      <vt:lpstr>Potential Risks and Complications</vt:lpstr>
      <vt:lpstr>Potential Risks and Complications (cont’d)</vt:lpstr>
      <vt:lpstr>Symptoms After Surgery</vt:lpstr>
      <vt:lpstr>PowerPoint Presentation</vt:lpstr>
      <vt:lpstr>What do I do now?  How to prepare for your surgery</vt:lpstr>
      <vt:lpstr>Thank You!</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Joint Replacement Journey</dc:title>
  <dc:creator>katherine.roeder</dc:creator>
  <cp:lastModifiedBy>Alissa.Winner</cp:lastModifiedBy>
  <cp:revision>691</cp:revision>
  <dcterms:created xsi:type="dcterms:W3CDTF">2018-08-28T14:41:52Z</dcterms:created>
  <dcterms:modified xsi:type="dcterms:W3CDTF">2025-09-08T13:31:17Z</dcterms:modified>
</cp:coreProperties>
</file>